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844" autoAdjust="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35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0510F-D1AB-4EB0-BC30-3A13ABCBD5C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5BF8B-3287-4146-BC42-D036FEF6F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5BF8B-3287-4146-BC42-D036FEF6F2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3C43B-6520-406E-BF68-1F6A930EDEB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7C4F0F-2C9E-419E-A8F6-E1730B680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03C43B-6520-406E-BF68-1F6A930EDEB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C4F0F-2C9E-419E-A8F6-E1730B680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03C43B-6520-406E-BF68-1F6A930EDEB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C4F0F-2C9E-419E-A8F6-E1730B680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03C43B-6520-406E-BF68-1F6A930EDEB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C4F0F-2C9E-419E-A8F6-E1730B680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03C43B-6520-406E-BF68-1F6A930EDEB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C4F0F-2C9E-419E-A8F6-E1730B680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03C43B-6520-406E-BF68-1F6A930EDEB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C4F0F-2C9E-419E-A8F6-E1730B680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03C43B-6520-406E-BF68-1F6A930EDEB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C4F0F-2C9E-419E-A8F6-E1730B680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03C43B-6520-406E-BF68-1F6A930EDEB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C4F0F-2C9E-419E-A8F6-E1730B680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03C43B-6520-406E-BF68-1F6A930EDEB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C4F0F-2C9E-419E-A8F6-E1730B680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03C43B-6520-406E-BF68-1F6A930EDEB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C4F0F-2C9E-419E-A8F6-E1730B680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3C43B-6520-406E-BF68-1F6A930EDEB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7C4F0F-2C9E-419E-A8F6-E1730B680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03C43B-6520-406E-BF68-1F6A930EDEB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7C4F0F-2C9E-419E-A8F6-E1730B680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09800"/>
            <a:ext cx="5943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				</a:t>
            </a:r>
            <a:r>
              <a:rPr lang="en-US" sz="5000" dirty="0" smtClean="0">
                <a:solidFill>
                  <a:srgbClr val="FF0000"/>
                </a:solidFill>
              </a:rPr>
              <a:t>Chapter 13</a:t>
            </a:r>
            <a:br>
              <a:rPr lang="en-US" sz="5000" dirty="0" smtClean="0">
                <a:solidFill>
                  <a:srgbClr val="FF0000"/>
                </a:solidFill>
              </a:rPr>
            </a:b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5410200" cy="2438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rgbClr val="00B050"/>
                </a:solidFill>
              </a:rPr>
              <a:t>   Signs of Storms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Tasio</a:t>
            </a:r>
            <a:r>
              <a:rPr lang="en-US" sz="1200" dirty="0" smtClean="0">
                <a:solidFill>
                  <a:srgbClr val="FF0000"/>
                </a:solidFill>
              </a:rPr>
              <a:t> continued to chat with the Don while going in of the house. 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371600" y="1066800"/>
            <a:ext cx="1676400" cy="381000"/>
          </a:xfrm>
          <a:prstGeom prst="wedgeRoundRectCallout">
            <a:avLst>
              <a:gd name="adj1" fmla="val -39583"/>
              <a:gd name="adj2" fmla="val 900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What a pity!</a:t>
            </a:r>
            <a:endParaRPr lang="en-US" sz="12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752600" y="1752600"/>
            <a:ext cx="2209800" cy="765048"/>
          </a:xfrm>
          <a:prstGeom prst="wedgeRoundRectCallout">
            <a:avLst>
              <a:gd name="adj1" fmla="val -41523"/>
              <a:gd name="adj2" fmla="val 749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Does that mean that we have period without </a:t>
            </a:r>
            <a:r>
              <a:rPr lang="en-US" sz="1200" dirty="0" err="1" smtClean="0"/>
              <a:t>paying,we</a:t>
            </a:r>
            <a:r>
              <a:rPr lang="en-US" sz="1200" dirty="0" smtClean="0"/>
              <a:t> should take advantage of?</a:t>
            </a:r>
            <a:endParaRPr lang="en-US" sz="1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057400" y="3048000"/>
            <a:ext cx="2438400" cy="612648"/>
          </a:xfrm>
          <a:prstGeom prst="wedgeRoundRectCallout">
            <a:avLst>
              <a:gd name="adj1" fmla="val -41146"/>
              <a:gd name="adj2" fmla="val 733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But I do suppose that you believe in damnation?</a:t>
            </a:r>
            <a:endParaRPr lang="en-US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2667000" y="3962400"/>
            <a:ext cx="1524000" cy="612648"/>
          </a:xfrm>
          <a:prstGeom prst="wedgeRoundRectCallout">
            <a:avLst>
              <a:gd name="adj1" fmla="val -43958"/>
              <a:gd name="adj2" fmla="val 796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What thought is that?</a:t>
            </a:r>
            <a:endParaRPr lang="en-US" sz="12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5410200" y="3733800"/>
            <a:ext cx="1600200" cy="612648"/>
          </a:xfrm>
          <a:prstGeom prst="wedgeRoundRectCallout">
            <a:avLst>
              <a:gd name="adj1" fmla="val 52270"/>
              <a:gd name="adj2" fmla="val 764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 don’t know </a:t>
            </a:r>
            <a:r>
              <a:rPr lang="en-US" sz="1200" dirty="0" err="1" smtClean="0"/>
              <a:t>madam,what</a:t>
            </a:r>
            <a:r>
              <a:rPr lang="en-US" sz="1200" dirty="0" smtClean="0"/>
              <a:t> God will do with me.</a:t>
            </a:r>
            <a:endParaRPr lang="en-US" sz="12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4953000" y="2286000"/>
            <a:ext cx="1981200" cy="838200"/>
          </a:xfrm>
          <a:prstGeom prst="wedgeRoundRectCallout">
            <a:avLst>
              <a:gd name="adj1" fmla="val 47276"/>
              <a:gd name="adj2" fmla="val 866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 don’t believe in </a:t>
            </a:r>
            <a:r>
              <a:rPr lang="en-US" sz="1200" dirty="0" err="1" smtClean="0"/>
              <a:t>purgatory,though</a:t>
            </a:r>
            <a:r>
              <a:rPr lang="en-US" sz="1200" dirty="0" smtClean="0"/>
              <a:t> I know a history in one of them.</a:t>
            </a:r>
            <a:endParaRPr lang="en-US" sz="12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4876800" y="914400"/>
            <a:ext cx="3429000" cy="1066800"/>
          </a:xfrm>
          <a:prstGeom prst="wedgeRoundRectCallout">
            <a:avLst>
              <a:gd name="adj1" fmla="val 36497"/>
              <a:gd name="adj2" fmla="val 748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They say that until 10 o’clock tomorrow the souls will wander at </a:t>
            </a:r>
            <a:r>
              <a:rPr lang="en-US" sz="1100" dirty="0" err="1" smtClean="0"/>
              <a:t>liberty,awaiting</a:t>
            </a:r>
            <a:r>
              <a:rPr lang="en-US" sz="1100" dirty="0" smtClean="0"/>
              <a:t> the prayers of the </a:t>
            </a:r>
            <a:r>
              <a:rPr lang="en-US" sz="1100" dirty="0" err="1" smtClean="0"/>
              <a:t>living,and</a:t>
            </a:r>
            <a:r>
              <a:rPr lang="en-US" sz="1100" dirty="0" smtClean="0"/>
              <a:t> that during these days one mass is equivalent to 5 on other days of the </a:t>
            </a:r>
            <a:r>
              <a:rPr lang="en-US" sz="1100" dirty="0" err="1" smtClean="0"/>
              <a:t>year,or</a:t>
            </a:r>
            <a:r>
              <a:rPr lang="en-US" sz="1100" dirty="0" smtClean="0"/>
              <a:t> even to </a:t>
            </a:r>
            <a:r>
              <a:rPr lang="en-US" sz="1100" dirty="0" err="1" smtClean="0"/>
              <a:t>six,as</a:t>
            </a:r>
            <a:r>
              <a:rPr lang="en-US" sz="1100" dirty="0" smtClean="0"/>
              <a:t> the curate said this morning.</a:t>
            </a:r>
            <a:endParaRPr lang="en-US" sz="11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048000"/>
            <a:ext cx="18859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743200"/>
            <a:ext cx="1676400" cy="21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5600" y="1981200"/>
            <a:ext cx="5791200" cy="2057400"/>
          </a:xfrm>
        </p:spPr>
        <p:txBody>
          <a:bodyPr>
            <a:normAutofit/>
          </a:bodyPr>
          <a:lstStyle/>
          <a:p>
            <a:r>
              <a:rPr lang="en-US" sz="4500" dirty="0" smtClean="0">
                <a:solidFill>
                  <a:srgbClr val="FF0000"/>
                </a:solidFill>
              </a:rPr>
              <a:t>Chapter 15</a:t>
            </a:r>
            <a:br>
              <a:rPr lang="en-US" sz="45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00B050"/>
                </a:solidFill>
              </a:rPr>
              <a:t>The Sacristans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3124200"/>
            <a:ext cx="149542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Crispin and </a:t>
            </a:r>
            <a:r>
              <a:rPr lang="en-US" sz="1200" dirty="0" err="1" smtClean="0">
                <a:solidFill>
                  <a:srgbClr val="FF0000"/>
                </a:solidFill>
              </a:rPr>
              <a:t>Basilio</a:t>
            </a:r>
            <a:r>
              <a:rPr lang="en-US" sz="1200" dirty="0" smtClean="0">
                <a:solidFill>
                  <a:srgbClr val="FF0000"/>
                </a:solidFill>
              </a:rPr>
              <a:t> at the Church of San Diego: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304800" y="914400"/>
            <a:ext cx="1981200" cy="533400"/>
          </a:xfrm>
          <a:prstGeom prst="wedgeRoundRectCallout">
            <a:avLst>
              <a:gd name="adj1" fmla="val -35677"/>
              <a:gd name="adj2" fmla="val 1104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Pull on the </a:t>
            </a:r>
            <a:r>
              <a:rPr lang="en-US" sz="1200" dirty="0" err="1" smtClean="0"/>
              <a:t>rope,Crispin,pull</a:t>
            </a:r>
            <a:r>
              <a:rPr lang="en-US" sz="1200" dirty="0" smtClean="0"/>
              <a:t>!</a:t>
            </a:r>
            <a:endParaRPr lang="en-US" sz="12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143000" y="1600200"/>
            <a:ext cx="1219200" cy="304800"/>
          </a:xfrm>
          <a:prstGeom prst="wedgeRoundRectCallout">
            <a:avLst>
              <a:gd name="adj1" fmla="val -49740"/>
              <a:gd name="adj2" fmla="val 1237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…….</a:t>
            </a:r>
            <a:endParaRPr lang="en-US" sz="1200" b="1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447800" y="2133600"/>
            <a:ext cx="2209800" cy="612648"/>
          </a:xfrm>
          <a:prstGeom prst="wedgeRoundRectCallout">
            <a:avLst>
              <a:gd name="adj1" fmla="val -47557"/>
              <a:gd name="adj2" fmla="val 858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No,we</a:t>
            </a:r>
            <a:r>
              <a:rPr lang="en-US" sz="1200" dirty="0" smtClean="0"/>
              <a:t> should all </a:t>
            </a:r>
            <a:r>
              <a:rPr lang="en-US" sz="1200" dirty="0" err="1" smtClean="0"/>
              <a:t>die:mother</a:t>
            </a:r>
            <a:r>
              <a:rPr lang="en-US" sz="1200" dirty="0" smtClean="0"/>
              <a:t> of grief and we of hunger.</a:t>
            </a:r>
            <a:endParaRPr lang="en-US" sz="1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752600" y="3048000"/>
            <a:ext cx="2133600" cy="612648"/>
          </a:xfrm>
          <a:prstGeom prst="wedgeRoundRectCallout">
            <a:avLst>
              <a:gd name="adj1" fmla="val -48177"/>
              <a:gd name="adj2" fmla="val 873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Two </a:t>
            </a:r>
            <a:r>
              <a:rPr lang="en-US" sz="1200" dirty="0" err="1" smtClean="0"/>
              <a:t>pesos.They’re</a:t>
            </a:r>
            <a:r>
              <a:rPr lang="en-US" sz="1200" dirty="0" smtClean="0"/>
              <a:t> find me twice.</a:t>
            </a:r>
            <a:endParaRPr lang="en-US" sz="12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1828800" y="4038600"/>
            <a:ext cx="2209800" cy="1219200"/>
          </a:xfrm>
          <a:prstGeom prst="wedgeRoundRectCallout">
            <a:avLst>
              <a:gd name="adj1" fmla="val -55280"/>
              <a:gd name="adj2" fmla="val 102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Are you crazy, </a:t>
            </a:r>
            <a:r>
              <a:rPr lang="en-US" sz="1200" dirty="0" err="1" smtClean="0"/>
              <a:t>Crispin?Mother</a:t>
            </a:r>
            <a:r>
              <a:rPr lang="en-US" sz="1200" dirty="0" smtClean="0"/>
              <a:t> wouldn’t have anything to </a:t>
            </a:r>
            <a:r>
              <a:rPr lang="en-US" sz="1200" dirty="0" err="1" smtClean="0"/>
              <a:t>eat.The</a:t>
            </a:r>
            <a:r>
              <a:rPr lang="en-US" sz="1200" dirty="0" smtClean="0"/>
              <a:t> senior sacristan says that you’ve stolen 2 gold </a:t>
            </a:r>
            <a:r>
              <a:rPr lang="en-US" sz="1200" dirty="0" err="1" smtClean="0"/>
              <a:t>pieces,and</a:t>
            </a:r>
            <a:r>
              <a:rPr lang="en-US" sz="1200" dirty="0" smtClean="0"/>
              <a:t> they’re worth 32 pesos.</a:t>
            </a:r>
            <a:endParaRPr lang="en-US" sz="12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4419600" y="4267200"/>
            <a:ext cx="2590800" cy="917448"/>
          </a:xfrm>
          <a:prstGeom prst="wedgeRoundRectCallout">
            <a:avLst>
              <a:gd name="adj1" fmla="val 52084"/>
              <a:gd name="adj2" fmla="val 687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Then pay what they say I’ve </a:t>
            </a:r>
            <a:r>
              <a:rPr lang="en-US" sz="1200" dirty="0" err="1" smtClean="0"/>
              <a:t>stolen,so</a:t>
            </a:r>
            <a:r>
              <a:rPr lang="en-US" sz="1200" dirty="0" smtClean="0"/>
              <a:t> that they won’t call us </a:t>
            </a:r>
            <a:r>
              <a:rPr lang="en-US" sz="1200" dirty="0" err="1" smtClean="0"/>
              <a:t>thieves.Pay</a:t>
            </a:r>
            <a:r>
              <a:rPr lang="en-US" sz="1200" dirty="0" smtClean="0"/>
              <a:t> </a:t>
            </a:r>
            <a:r>
              <a:rPr lang="en-US" sz="1200" dirty="0" err="1" smtClean="0"/>
              <a:t>it,brother</a:t>
            </a:r>
            <a:r>
              <a:rPr lang="en-US" sz="1200" dirty="0" smtClean="0"/>
              <a:t>!</a:t>
            </a:r>
            <a:endParaRPr lang="en-US" sz="12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800600" y="3352800"/>
            <a:ext cx="1905000" cy="612648"/>
          </a:xfrm>
          <a:prstGeom prst="wedgeRoundRectCallout">
            <a:avLst>
              <a:gd name="adj1" fmla="val 63167"/>
              <a:gd name="adj2" fmla="val 453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How much will you get this month?</a:t>
            </a:r>
            <a:endParaRPr lang="en-US" sz="12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4114800" y="1905000"/>
            <a:ext cx="3733800" cy="1143000"/>
          </a:xfrm>
          <a:prstGeom prst="wedgeRoundRectCallout">
            <a:avLst>
              <a:gd name="adj1" fmla="val 50521"/>
              <a:gd name="adj2" fmla="val 858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Are we always going to leave this </a:t>
            </a:r>
            <a:r>
              <a:rPr lang="en-US" sz="1200" dirty="0" err="1" smtClean="0"/>
              <a:t>way,brother?I’d</a:t>
            </a:r>
            <a:r>
              <a:rPr lang="en-US" sz="1200" dirty="0" smtClean="0"/>
              <a:t> like to get sick at home </a:t>
            </a:r>
            <a:r>
              <a:rPr lang="en-US" sz="1200" dirty="0" err="1" smtClean="0"/>
              <a:t>tomorrow,I’d</a:t>
            </a:r>
            <a:r>
              <a:rPr lang="en-US" sz="1200" dirty="0" smtClean="0"/>
              <a:t> like to fall into a long sickness so that mother might take care of me and not let me come back to the </a:t>
            </a:r>
            <a:r>
              <a:rPr lang="en-US" sz="1200" dirty="0" err="1" smtClean="0"/>
              <a:t>convento.And</a:t>
            </a:r>
            <a:r>
              <a:rPr lang="en-US" sz="1200" dirty="0" smtClean="0"/>
              <a:t> you </a:t>
            </a:r>
            <a:r>
              <a:rPr lang="en-US" sz="1200" dirty="0" err="1" smtClean="0"/>
              <a:t>too,brother,you</a:t>
            </a:r>
            <a:r>
              <a:rPr lang="en-US" sz="1200" dirty="0" smtClean="0"/>
              <a:t> must get sick with me.</a:t>
            </a:r>
            <a:endParaRPr lang="en-US" sz="12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5638800" y="609600"/>
            <a:ext cx="2971800" cy="914400"/>
          </a:xfrm>
          <a:prstGeom prst="wedgeRoundRectCallout">
            <a:avLst>
              <a:gd name="adj1" fmla="val 39616"/>
              <a:gd name="adj2" fmla="val 1134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Oh,if</a:t>
            </a:r>
            <a:r>
              <a:rPr lang="en-US" sz="1200" dirty="0" smtClean="0"/>
              <a:t> I were only at home now with </a:t>
            </a:r>
            <a:r>
              <a:rPr lang="en-US" sz="1200" dirty="0" err="1" smtClean="0"/>
              <a:t>mother,There</a:t>
            </a:r>
            <a:r>
              <a:rPr lang="en-US" sz="1200" dirty="0" smtClean="0"/>
              <a:t> I shouldn’t be </a:t>
            </a:r>
            <a:r>
              <a:rPr lang="en-US" sz="1200" dirty="0" err="1" smtClean="0"/>
              <a:t>afraid.There</a:t>
            </a:r>
            <a:r>
              <a:rPr lang="en-US" sz="1200" dirty="0" smtClean="0"/>
              <a:t> no one would say that I </a:t>
            </a:r>
            <a:r>
              <a:rPr lang="en-US" sz="1200" dirty="0" err="1" smtClean="0"/>
              <a:t>stole,Moter</a:t>
            </a:r>
            <a:r>
              <a:rPr lang="en-US" sz="1200" dirty="0" smtClean="0"/>
              <a:t> wouldn’t allow </a:t>
            </a:r>
            <a:r>
              <a:rPr lang="en-US" sz="1200" dirty="0" err="1" smtClean="0"/>
              <a:t>it.If</a:t>
            </a:r>
            <a:r>
              <a:rPr lang="en-US" sz="1200" dirty="0" smtClean="0"/>
              <a:t> she knew that they whip me-</a:t>
            </a:r>
            <a:endParaRPr lang="en-US" sz="12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505200"/>
            <a:ext cx="173491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95600"/>
            <a:ext cx="14192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524000" y="914400"/>
            <a:ext cx="2133600" cy="304800"/>
          </a:xfrm>
          <a:prstGeom prst="wedgeRoundRectCallout">
            <a:avLst>
              <a:gd name="adj1" fmla="val -40030"/>
              <a:gd name="adj2" fmla="val 1531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 hundred And sixty.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057400" y="1905000"/>
            <a:ext cx="1524000" cy="304800"/>
          </a:xfrm>
          <a:prstGeom prst="wedgeRoundRectCallout">
            <a:avLst>
              <a:gd name="adj1" fmla="val -64114"/>
              <a:gd name="adj2" fmla="val 1450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Thirty hands.</a:t>
            </a:r>
            <a:endParaRPr lang="en-US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2286000" y="2667000"/>
            <a:ext cx="1219200" cy="304800"/>
          </a:xfrm>
          <a:prstGeom prst="wedgeRoundRectCallout">
            <a:avLst>
              <a:gd name="adj1" fmla="val -55989"/>
              <a:gd name="adj2" fmla="val 1312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Crispin!</a:t>
            </a:r>
            <a:endParaRPr lang="en-US" sz="12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2209800" y="3657600"/>
            <a:ext cx="1828800" cy="841248"/>
          </a:xfrm>
          <a:prstGeom prst="wedgeRoundRectCallout">
            <a:avLst>
              <a:gd name="adj1" fmla="val -63368"/>
              <a:gd name="adj2" fmla="val 58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What I’m afraid of is that mother will scold you when she knows about it.</a:t>
            </a:r>
            <a:endParaRPr lang="en-US" sz="12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495800" y="4114800"/>
            <a:ext cx="2590800" cy="1295400"/>
          </a:xfrm>
          <a:prstGeom prst="wedgeRoundRectCallout">
            <a:avLst>
              <a:gd name="adj1" fmla="val 60564"/>
              <a:gd name="adj2" fmla="val 62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Don’t get </a:t>
            </a:r>
            <a:r>
              <a:rPr lang="en-US" sz="1200" dirty="0" err="1" smtClean="0"/>
              <a:t>angry.The</a:t>
            </a:r>
            <a:r>
              <a:rPr lang="en-US" sz="1200" dirty="0" smtClean="0"/>
              <a:t> curate said he will beat me to death if the money would not be </a:t>
            </a:r>
            <a:r>
              <a:rPr lang="en-US" sz="1200" dirty="0" err="1" smtClean="0"/>
              <a:t>returned.Anyhow</a:t>
            </a:r>
            <a:r>
              <a:rPr lang="en-US" sz="1200" dirty="0" smtClean="0"/>
              <a:t> if I </a:t>
            </a:r>
            <a:r>
              <a:rPr lang="en-US" sz="1200" dirty="0" err="1" smtClean="0"/>
              <a:t>died,mother</a:t>
            </a:r>
            <a:r>
              <a:rPr lang="en-US" sz="1200" dirty="0" smtClean="0"/>
              <a:t> would </a:t>
            </a:r>
            <a:r>
              <a:rPr lang="en-US" sz="1200" dirty="0" err="1" smtClean="0"/>
              <a:t>atleast</a:t>
            </a:r>
            <a:r>
              <a:rPr lang="en-US" sz="1200" dirty="0" smtClean="0"/>
              <a:t> have </a:t>
            </a:r>
            <a:r>
              <a:rPr lang="en-US" sz="1200" dirty="0" err="1" smtClean="0"/>
              <a:t>clothes.Oh!if</a:t>
            </a:r>
            <a:r>
              <a:rPr lang="en-US" sz="1200" dirty="0" smtClean="0"/>
              <a:t> only I had stolen it.</a:t>
            </a:r>
            <a:endParaRPr lang="en-US" sz="12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4419600" y="2438400"/>
            <a:ext cx="2362200" cy="1295400"/>
          </a:xfrm>
          <a:prstGeom prst="wedgeRoundRectCallout">
            <a:avLst>
              <a:gd name="adj1" fmla="val 56183"/>
              <a:gd name="adj2" fmla="val 533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32 hands,6 hands and 2 fingers over and each finger a </a:t>
            </a:r>
            <a:r>
              <a:rPr lang="en-US" sz="1200" dirty="0" err="1" smtClean="0"/>
              <a:t>cuarto-goodness,what</a:t>
            </a:r>
            <a:r>
              <a:rPr lang="en-US" sz="1200" dirty="0" smtClean="0"/>
              <a:t> a lot of </a:t>
            </a:r>
            <a:r>
              <a:rPr lang="en-US" sz="1200" dirty="0" err="1" smtClean="0"/>
              <a:t>cuartos!I</a:t>
            </a:r>
            <a:r>
              <a:rPr lang="en-US" sz="1200" dirty="0" smtClean="0"/>
              <a:t> could hardly count them in 3 days-Now I’m sorry that I didn’t steal!</a:t>
            </a:r>
            <a:endParaRPr lang="en-US" sz="1200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4724400" y="1524000"/>
            <a:ext cx="2438400" cy="685800"/>
          </a:xfrm>
          <a:prstGeom prst="wedgeRoundRectCallout">
            <a:avLst>
              <a:gd name="adj1" fmla="val 42709"/>
              <a:gd name="adj2" fmla="val 718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                    A hundred and sixty </a:t>
            </a:r>
            <a:r>
              <a:rPr lang="en-US" sz="1200" dirty="0" err="1" smtClean="0"/>
              <a:t>cuartos?Goodness!And</a:t>
            </a:r>
            <a:r>
              <a:rPr lang="en-US" sz="1200" dirty="0" smtClean="0"/>
              <a:t> how many are a hundred and sixty?</a:t>
            </a:r>
            <a:endParaRPr lang="en-US" sz="12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4876800" y="685800"/>
            <a:ext cx="2819400" cy="612648"/>
          </a:xfrm>
          <a:prstGeom prst="wedgeRoundRectCallout">
            <a:avLst>
              <a:gd name="adj1" fmla="val 46131"/>
              <a:gd name="adj2" fmla="val 889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                    6 hands and 2 fingers over and each finger a </a:t>
            </a:r>
            <a:r>
              <a:rPr lang="en-US" sz="1200" dirty="0" err="1" smtClean="0"/>
              <a:t>peso!And</a:t>
            </a:r>
            <a:r>
              <a:rPr lang="en-US" sz="1200" dirty="0" smtClean="0"/>
              <a:t> each </a:t>
            </a:r>
            <a:r>
              <a:rPr lang="en-US" sz="1200" dirty="0" err="1" smtClean="0"/>
              <a:t>peso,how</a:t>
            </a:r>
            <a:r>
              <a:rPr lang="en-US" sz="1200" dirty="0" smtClean="0"/>
              <a:t> many </a:t>
            </a:r>
            <a:r>
              <a:rPr lang="en-US" sz="1200" dirty="0" err="1" smtClean="0"/>
              <a:t>cuartos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590800"/>
            <a:ext cx="173491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86200"/>
            <a:ext cx="14192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066800" y="2057400"/>
            <a:ext cx="1981200" cy="381000"/>
          </a:xfrm>
          <a:prstGeom prst="wedgeRoundRectCallout">
            <a:avLst>
              <a:gd name="adj1" fmla="val -47756"/>
              <a:gd name="adj2" fmla="val 2458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If the curate says so-</a:t>
            </a:r>
            <a:endParaRPr lang="en-US" sz="12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676400" y="2819400"/>
            <a:ext cx="2362200" cy="990600"/>
          </a:xfrm>
          <a:prstGeom prst="wedgeRoundRectCallout">
            <a:avLst>
              <a:gd name="adj1" fmla="val -57603"/>
              <a:gd name="adj2" fmla="val 522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Crispin,don’t</a:t>
            </a:r>
            <a:r>
              <a:rPr lang="en-US" sz="1200" dirty="0" smtClean="0"/>
              <a:t> </a:t>
            </a:r>
            <a:r>
              <a:rPr lang="en-US" sz="1200" dirty="0" err="1" smtClean="0"/>
              <a:t>cry!Mother</a:t>
            </a:r>
            <a:r>
              <a:rPr lang="en-US" sz="1200" dirty="0" smtClean="0"/>
              <a:t> won’t believe it-don’t </a:t>
            </a:r>
            <a:r>
              <a:rPr lang="en-US" sz="1200" dirty="0" err="1" smtClean="0"/>
              <a:t>cry!Old</a:t>
            </a:r>
            <a:r>
              <a:rPr lang="en-US" sz="1200" dirty="0" smtClean="0"/>
              <a:t> </a:t>
            </a:r>
            <a:r>
              <a:rPr lang="en-US" sz="1200" dirty="0" err="1" smtClean="0"/>
              <a:t>Tasio</a:t>
            </a:r>
            <a:r>
              <a:rPr lang="en-US" sz="1200" dirty="0" smtClean="0"/>
              <a:t> told us that a fine supper is waiting for us</a:t>
            </a:r>
            <a:endParaRPr lang="en-US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3886200" y="4038600"/>
            <a:ext cx="3276600" cy="1524000"/>
          </a:xfrm>
          <a:prstGeom prst="wedgeRoundRectCallout">
            <a:avLst>
              <a:gd name="adj1" fmla="val 58136"/>
              <a:gd name="adj2" fmla="val -10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 fine </a:t>
            </a:r>
            <a:r>
              <a:rPr lang="en-US" sz="1200" dirty="0" err="1" smtClean="0"/>
              <a:t>supper!And</a:t>
            </a:r>
            <a:r>
              <a:rPr lang="en-US" sz="1200" dirty="0" smtClean="0"/>
              <a:t> I haven’t eaten for a long </a:t>
            </a:r>
            <a:r>
              <a:rPr lang="en-US" sz="1200" dirty="0" err="1" smtClean="0"/>
              <a:t>time.They</a:t>
            </a:r>
            <a:r>
              <a:rPr lang="en-US" sz="1200" dirty="0" smtClean="0"/>
              <a:t> won’t give me anything to eat until the 2 gold </a:t>
            </a:r>
            <a:r>
              <a:rPr lang="en-US" sz="1200" dirty="0" err="1" smtClean="0"/>
              <a:t>appear.If</a:t>
            </a:r>
            <a:r>
              <a:rPr lang="en-US" sz="1200" dirty="0" smtClean="0"/>
              <a:t> mother believes </a:t>
            </a:r>
            <a:r>
              <a:rPr lang="en-US" sz="1200" dirty="0" err="1" smtClean="0"/>
              <a:t>it,tell</a:t>
            </a:r>
            <a:r>
              <a:rPr lang="en-US" sz="1200" dirty="0" smtClean="0"/>
              <a:t> her that the senior sacristan is a liar but that the curate believes him and that all of them are </a:t>
            </a:r>
            <a:r>
              <a:rPr lang="en-US" sz="1200" dirty="0" err="1" smtClean="0"/>
              <a:t>liars,that</a:t>
            </a:r>
            <a:r>
              <a:rPr lang="en-US" sz="1200" dirty="0" smtClean="0"/>
              <a:t> they say that were thieves because our father is a vagabond who-</a:t>
            </a:r>
            <a:endParaRPr lang="en-US" sz="12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953000" y="2895600"/>
            <a:ext cx="1905000" cy="688848"/>
          </a:xfrm>
          <a:prstGeom prst="wedgeRoundRectCallout">
            <a:avLst>
              <a:gd name="adj1" fmla="val 38258"/>
              <a:gd name="adj2" fmla="val 687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Then go home </a:t>
            </a:r>
            <a:r>
              <a:rPr lang="en-US" sz="1200" dirty="0" err="1" smtClean="0"/>
              <a:t>alone!Tell</a:t>
            </a:r>
            <a:r>
              <a:rPr lang="en-US" sz="1200" dirty="0" smtClean="0"/>
              <a:t> mother that I’m </a:t>
            </a:r>
            <a:r>
              <a:rPr lang="en-US" sz="1200" dirty="0" err="1" smtClean="0"/>
              <a:t>sick.I</a:t>
            </a:r>
            <a:r>
              <a:rPr lang="en-US" sz="1200" dirty="0" smtClean="0"/>
              <a:t> don’t want to go.</a:t>
            </a:r>
            <a:endParaRPr lang="en-US" sz="12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029200" y="1600200"/>
            <a:ext cx="2971800" cy="1066800"/>
          </a:xfrm>
          <a:prstGeom prst="wedgeRoundRectCallout">
            <a:avLst>
              <a:gd name="adj1" fmla="val 41084"/>
              <a:gd name="adj2" fmla="val 812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Do you think </a:t>
            </a:r>
            <a:r>
              <a:rPr lang="en-US" sz="1200" dirty="0" err="1" smtClean="0"/>
              <a:t>so?I</a:t>
            </a:r>
            <a:r>
              <a:rPr lang="en-US" sz="1200" dirty="0" smtClean="0"/>
              <a:t> had only 1 </a:t>
            </a:r>
            <a:r>
              <a:rPr lang="en-US" sz="1200" dirty="0" err="1" smtClean="0"/>
              <a:t>cuarto,which</a:t>
            </a:r>
            <a:r>
              <a:rPr lang="en-US" sz="1200" dirty="0" smtClean="0"/>
              <a:t> was given to me last </a:t>
            </a:r>
            <a:r>
              <a:rPr lang="en-US" sz="1200" dirty="0" err="1" smtClean="0"/>
              <a:t>easter,but</a:t>
            </a:r>
            <a:r>
              <a:rPr lang="en-US" sz="1200" dirty="0" smtClean="0"/>
              <a:t> the curate took that away from me </a:t>
            </a:r>
            <a:r>
              <a:rPr lang="en-US" sz="1200" dirty="0" err="1" smtClean="0"/>
              <a:t>yesterday.I</a:t>
            </a:r>
            <a:r>
              <a:rPr lang="en-US" sz="1200" dirty="0" smtClean="0"/>
              <a:t> never saw a prettier </a:t>
            </a:r>
            <a:r>
              <a:rPr lang="en-US" sz="1200" dirty="0" err="1" smtClean="0"/>
              <a:t>cuarto!No.mother</a:t>
            </a:r>
            <a:r>
              <a:rPr lang="en-US" sz="1200" dirty="0" smtClean="0"/>
              <a:t> won’t believe it.</a:t>
            </a:r>
            <a:endParaRPr lang="en-US" sz="12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3429000"/>
            <a:ext cx="1457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371600"/>
            <a:ext cx="864054" cy="97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The sacristan punishes Crispin for </a:t>
            </a:r>
            <a:r>
              <a:rPr lang="en-US" sz="1200" dirty="0" err="1" smtClean="0">
                <a:solidFill>
                  <a:srgbClr val="FF0000"/>
                </a:solidFill>
              </a:rPr>
              <a:t>Basilio</a:t>
            </a:r>
            <a:r>
              <a:rPr lang="en-US" sz="1200" dirty="0" smtClean="0">
                <a:solidFill>
                  <a:srgbClr val="FF0000"/>
                </a:solidFill>
              </a:rPr>
              <a:t> did not ring the bell on </a:t>
            </a:r>
            <a:r>
              <a:rPr lang="en-US" sz="1200" dirty="0" err="1" smtClean="0">
                <a:solidFill>
                  <a:srgbClr val="FF0000"/>
                </a:solidFill>
              </a:rPr>
              <a:t>time.Basilio</a:t>
            </a:r>
            <a:r>
              <a:rPr lang="en-US" sz="1200" dirty="0" smtClean="0">
                <a:solidFill>
                  <a:srgbClr val="FF0000"/>
                </a:solidFill>
              </a:rPr>
              <a:t> stood speechless as he listen to her brother’s heartrending cries that died away in the distance. 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209800" y="914400"/>
            <a:ext cx="2209800" cy="1143000"/>
          </a:xfrm>
          <a:prstGeom prst="wedgeRoundRectCallout">
            <a:avLst>
              <a:gd name="adj1" fmla="val -39881"/>
              <a:gd name="adj2" fmla="val 873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On you </a:t>
            </a:r>
            <a:r>
              <a:rPr lang="en-US" sz="1200" dirty="0" err="1" smtClean="0"/>
              <a:t>Basilio,I</a:t>
            </a:r>
            <a:r>
              <a:rPr lang="en-US" sz="1200" dirty="0" smtClean="0"/>
              <a:t> impose a fine of two </a:t>
            </a:r>
            <a:r>
              <a:rPr lang="en-US" sz="1200" dirty="0" err="1" smtClean="0"/>
              <a:t>reals</a:t>
            </a:r>
            <a:r>
              <a:rPr lang="en-US" sz="1200" dirty="0" smtClean="0"/>
              <a:t> for not ringing the bells in </a:t>
            </a:r>
            <a:r>
              <a:rPr lang="en-US" sz="1200" dirty="0" err="1" smtClean="0"/>
              <a:t>time.You,crispin,must</a:t>
            </a:r>
            <a:r>
              <a:rPr lang="en-US" sz="1200" dirty="0" smtClean="0"/>
              <a:t> stay </a:t>
            </a:r>
            <a:r>
              <a:rPr lang="en-US" sz="1200" dirty="0" err="1" smtClean="0"/>
              <a:t>tonight,until</a:t>
            </a:r>
            <a:r>
              <a:rPr lang="en-US" sz="1200" dirty="0" smtClean="0"/>
              <a:t> what you stole reappears.</a:t>
            </a:r>
            <a:endParaRPr lang="en-US" sz="12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667000" y="2514600"/>
            <a:ext cx="1981200" cy="762000"/>
          </a:xfrm>
          <a:prstGeom prst="wedgeRoundRectCallout">
            <a:avLst>
              <a:gd name="adj1" fmla="val -73019"/>
              <a:gd name="adj2" fmla="val 83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Neither shall you go home at </a:t>
            </a:r>
            <a:r>
              <a:rPr lang="en-US" sz="1200" dirty="0" err="1" smtClean="0"/>
              <a:t>eight,you’ll</a:t>
            </a:r>
            <a:r>
              <a:rPr lang="en-US" sz="1200" dirty="0" smtClean="0"/>
              <a:t> stay until then.</a:t>
            </a:r>
            <a:endParaRPr lang="en-US" sz="12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438400" y="3886200"/>
            <a:ext cx="2133600" cy="609600"/>
          </a:xfrm>
          <a:prstGeom prst="wedgeRoundRectCallout">
            <a:avLst>
              <a:gd name="adj1" fmla="val -57035"/>
              <a:gd name="adj2" fmla="val 105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Are you trying to give me orders </a:t>
            </a:r>
            <a:endParaRPr lang="en-US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5257800" y="3962400"/>
            <a:ext cx="1524000" cy="990600"/>
          </a:xfrm>
          <a:prstGeom prst="wedgeRoundRectCallout">
            <a:avLst>
              <a:gd name="adj1" fmla="val 49281"/>
              <a:gd name="adj2" fmla="val 696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Oh </a:t>
            </a:r>
            <a:r>
              <a:rPr lang="en-US" sz="1200" dirty="0" err="1" smtClean="0"/>
              <a:t>sir,it’s</a:t>
            </a:r>
            <a:r>
              <a:rPr lang="en-US" sz="1200" dirty="0" smtClean="0"/>
              <a:t> been a week </a:t>
            </a:r>
            <a:r>
              <a:rPr lang="en-US" sz="1200" dirty="0" err="1" smtClean="0"/>
              <a:t>noew</a:t>
            </a:r>
            <a:r>
              <a:rPr lang="en-US" sz="1200" dirty="0" smtClean="0"/>
              <a:t> since </a:t>
            </a:r>
            <a:r>
              <a:rPr lang="en-US" sz="1200" dirty="0" err="1" smtClean="0"/>
              <a:t>weve</a:t>
            </a:r>
            <a:r>
              <a:rPr lang="en-US" sz="1200" dirty="0" smtClean="0"/>
              <a:t> seen our mother.</a:t>
            </a:r>
            <a:endParaRPr lang="en-US" sz="12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257800" y="2362200"/>
            <a:ext cx="1981200" cy="914400"/>
          </a:xfrm>
          <a:prstGeom prst="wedgeRoundRectCallout">
            <a:avLst>
              <a:gd name="adj1" fmla="val 48485"/>
              <a:gd name="adj2" fmla="val 674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But,sir,after</a:t>
            </a:r>
            <a:r>
              <a:rPr lang="en-US" sz="1200" dirty="0" smtClean="0"/>
              <a:t> 9 o’clock no one is allowed to be out and our house is far from here.</a:t>
            </a:r>
            <a:endParaRPr lang="en-US" sz="12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257800" y="914400"/>
            <a:ext cx="2362200" cy="612648"/>
          </a:xfrm>
          <a:prstGeom prst="wedgeRoundRectCallout">
            <a:avLst>
              <a:gd name="adj1" fmla="val 39744"/>
              <a:gd name="adj2" fmla="val 967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But we already have permission-mother expects us at eight o’clock.</a:t>
            </a:r>
            <a:endParaRPr lang="en-US" sz="12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029200"/>
            <a:ext cx="838200" cy="94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048000"/>
            <a:ext cx="1066800" cy="117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057400"/>
            <a:ext cx="18859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7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5287962"/>
          </a:xfrm>
        </p:spPr>
        <p:txBody>
          <a:bodyPr/>
          <a:lstStyle/>
          <a:p>
            <a:r>
              <a:rPr lang="en-US" sz="4500" dirty="0" smtClean="0">
                <a:solidFill>
                  <a:srgbClr val="FF0000"/>
                </a:solidFill>
              </a:rPr>
              <a:t>Chapter</a:t>
            </a:r>
            <a:r>
              <a:rPr lang="en-US" sz="4500" dirty="0" smtClean="0"/>
              <a:t> </a:t>
            </a:r>
            <a:r>
              <a:rPr lang="en-US" sz="4500" dirty="0" smtClean="0">
                <a:solidFill>
                  <a:srgbClr val="FF0000"/>
                </a:solidFill>
              </a:rPr>
              <a:t>16</a:t>
            </a:r>
            <a:r>
              <a:rPr lang="en-US" sz="4500" dirty="0" smtClean="0"/>
              <a:t/>
            </a:r>
            <a:br>
              <a:rPr lang="en-US" sz="4500" dirty="0" smtClean="0"/>
            </a:br>
            <a:r>
              <a:rPr lang="en-US" sz="4000" dirty="0" err="1" smtClean="0">
                <a:solidFill>
                  <a:srgbClr val="00B050"/>
                </a:solidFill>
              </a:rPr>
              <a:t>Sisa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1752600" cy="2253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1200" dirty="0" err="1" smtClean="0">
                <a:solidFill>
                  <a:srgbClr val="00B050"/>
                </a:solidFill>
              </a:rPr>
              <a:t>Sisa</a:t>
            </a:r>
            <a:r>
              <a:rPr lang="en-US" sz="1200" dirty="0" smtClean="0">
                <a:solidFill>
                  <a:srgbClr val="00B050"/>
                </a:solidFill>
              </a:rPr>
              <a:t> prepared a suffer for Crispin and </a:t>
            </a:r>
            <a:r>
              <a:rPr lang="en-US" sz="1200" dirty="0" err="1" smtClean="0">
                <a:solidFill>
                  <a:srgbClr val="00B050"/>
                </a:solidFill>
              </a:rPr>
              <a:t>Basilio</a:t>
            </a:r>
            <a:r>
              <a:rPr lang="en-US" sz="1200" dirty="0" smtClean="0">
                <a:solidFill>
                  <a:srgbClr val="00B050"/>
                </a:solidFill>
              </a:rPr>
              <a:t> but her husband came and ate all what she </a:t>
            </a:r>
            <a:r>
              <a:rPr lang="en-US" sz="1200" dirty="0" err="1" smtClean="0">
                <a:solidFill>
                  <a:srgbClr val="00B050"/>
                </a:solidFill>
              </a:rPr>
              <a:t>prepared.Her</a:t>
            </a:r>
            <a:r>
              <a:rPr lang="en-US" sz="1200" dirty="0" smtClean="0">
                <a:solidFill>
                  <a:srgbClr val="00B050"/>
                </a:solidFill>
              </a:rPr>
              <a:t> husband asks for the two boys and that for </a:t>
            </a:r>
            <a:r>
              <a:rPr lang="en-US" sz="1200" dirty="0" err="1" smtClean="0">
                <a:solidFill>
                  <a:srgbClr val="00B050"/>
                </a:solidFill>
              </a:rPr>
              <a:t>Sisa</a:t>
            </a:r>
            <a:r>
              <a:rPr lang="en-US" sz="1200" dirty="0" smtClean="0">
                <a:solidFill>
                  <a:srgbClr val="00B050"/>
                </a:solidFill>
              </a:rPr>
              <a:t> was better than eating.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286000" y="762000"/>
            <a:ext cx="2286000" cy="1371600"/>
          </a:xfrm>
          <a:prstGeom prst="wedgeRoundRectCallout">
            <a:avLst>
              <a:gd name="adj1" fmla="val -37181"/>
              <a:gd name="adj2" fmla="val 732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Don’t you want to see </a:t>
            </a:r>
            <a:r>
              <a:rPr lang="en-US" sz="1200" dirty="0" err="1" smtClean="0"/>
              <a:t>them?Old</a:t>
            </a:r>
            <a:r>
              <a:rPr lang="en-US" sz="1200" dirty="0" smtClean="0"/>
              <a:t> </a:t>
            </a:r>
            <a:r>
              <a:rPr lang="en-US" sz="1200" dirty="0" err="1" smtClean="0"/>
              <a:t>Tasio</a:t>
            </a:r>
            <a:r>
              <a:rPr lang="en-US" sz="1200" dirty="0" smtClean="0"/>
              <a:t> told me they would be a little </a:t>
            </a:r>
            <a:r>
              <a:rPr lang="en-US" sz="1200" dirty="0" err="1" smtClean="0"/>
              <a:t>late.Crispin</a:t>
            </a:r>
            <a:r>
              <a:rPr lang="en-US" sz="1200" dirty="0" smtClean="0"/>
              <a:t> knows now how to read and perhaps </a:t>
            </a:r>
            <a:r>
              <a:rPr lang="en-US" sz="1200" dirty="0" err="1" smtClean="0"/>
              <a:t>Basilio</a:t>
            </a:r>
            <a:r>
              <a:rPr lang="en-US" sz="1200" dirty="0" smtClean="0"/>
              <a:t> will bring his wages.</a:t>
            </a:r>
            <a:endParaRPr lang="en-US" sz="12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953000" y="4572000"/>
            <a:ext cx="2438400" cy="685800"/>
          </a:xfrm>
          <a:prstGeom prst="wedgeRoundRectCallout">
            <a:avLst>
              <a:gd name="adj1" fmla="val -48177"/>
              <a:gd name="adj2" fmla="val 701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Mother,open</a:t>
            </a:r>
            <a:r>
              <a:rPr lang="en-US" sz="1200" dirty="0" smtClean="0"/>
              <a:t> the </a:t>
            </a:r>
            <a:r>
              <a:rPr lang="en-US" sz="1200" dirty="0" err="1" smtClean="0"/>
              <a:t>door!Open,mother</a:t>
            </a:r>
            <a:r>
              <a:rPr lang="en-US" sz="1200" dirty="0" smtClean="0"/>
              <a:t>!</a:t>
            </a:r>
            <a:endParaRPr lang="en-US" sz="12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486400" y="838200"/>
            <a:ext cx="2057400" cy="533400"/>
          </a:xfrm>
          <a:prstGeom prst="wedgeRoundRectCallout">
            <a:avLst>
              <a:gd name="adj1" fmla="val 33334"/>
              <a:gd name="adj2" fmla="val 951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 that </a:t>
            </a:r>
            <a:r>
              <a:rPr lang="en-US" sz="1200" dirty="0" err="1" smtClean="0"/>
              <a:t>case,keep</a:t>
            </a:r>
            <a:r>
              <a:rPr lang="en-US" sz="1200" dirty="0" smtClean="0"/>
              <a:t> a peso for me.</a:t>
            </a:r>
            <a:endParaRPr lang="en-US" sz="12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648200"/>
            <a:ext cx="14192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981200"/>
            <a:ext cx="1676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010400" y="3200400"/>
            <a:ext cx="17335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Crisostomo</a:t>
            </a:r>
            <a:r>
              <a:rPr lang="en-US" sz="1600" dirty="0" smtClean="0">
                <a:solidFill>
                  <a:srgbClr val="FF0000"/>
                </a:solidFill>
              </a:rPr>
              <a:t> Ibarra and his servant at the cemetery upon arriving at San </a:t>
            </a:r>
            <a:r>
              <a:rPr lang="en-US" sz="1600" dirty="0" err="1" smtClean="0">
                <a:solidFill>
                  <a:srgbClr val="FF0000"/>
                </a:solidFill>
              </a:rPr>
              <a:t>Diego,Ibarra</a:t>
            </a:r>
            <a:r>
              <a:rPr lang="en-US" sz="1600" dirty="0" smtClean="0">
                <a:solidFill>
                  <a:srgbClr val="FF0000"/>
                </a:solidFill>
              </a:rPr>
              <a:t> was silent at all and made no replies at the servant.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09600" y="838200"/>
            <a:ext cx="3733800" cy="1143000"/>
          </a:xfrm>
          <a:prstGeom prst="wedgeRoundRectCallout">
            <a:avLst>
              <a:gd name="adj1" fmla="val -37571"/>
              <a:gd name="adj2" fmla="val 953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My illness and my duties would not allow me to </a:t>
            </a:r>
            <a:r>
              <a:rPr lang="en-US" sz="1200" dirty="0" err="1" smtClean="0"/>
              <a:t>return.Capitan</a:t>
            </a:r>
            <a:r>
              <a:rPr lang="en-US" sz="1200" dirty="0" smtClean="0"/>
              <a:t> Tiago promised that he would see that a niche was </a:t>
            </a:r>
            <a:r>
              <a:rPr lang="en-US" sz="1200" dirty="0" err="1" smtClean="0"/>
              <a:t>constructed,but</a:t>
            </a:r>
            <a:r>
              <a:rPr lang="en-US" sz="1200" dirty="0" smtClean="0"/>
              <a:t> I planted some flowers on the grave and set up a cross carved by my own hands.</a:t>
            </a:r>
            <a:endParaRPr lang="en-US" sz="1200" dirty="0"/>
          </a:p>
        </p:txBody>
      </p:sp>
      <p:sp>
        <p:nvSpPr>
          <p:cNvPr id="7" name="Rounded Rectangular Callout 6"/>
          <p:cNvSpPr/>
          <p:nvPr/>
        </p:nvSpPr>
        <p:spPr>
          <a:xfrm flipH="1">
            <a:off x="5715000" y="1752600"/>
            <a:ext cx="1828800" cy="609600"/>
          </a:xfrm>
          <a:prstGeom prst="wedgeRoundRectCallout">
            <a:avLst>
              <a:gd name="adj1" fmla="val -59816"/>
              <a:gd name="adj2" fmla="val 1457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057400" y="2209800"/>
            <a:ext cx="1447800" cy="609600"/>
          </a:xfrm>
          <a:prstGeom prst="wedgeRoundRectCallout">
            <a:avLst>
              <a:gd name="adj1" fmla="val -67309"/>
              <a:gd name="adj2" fmla="val 1561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There behind that big </a:t>
            </a:r>
            <a:r>
              <a:rPr lang="en-US" sz="1200" dirty="0" err="1" smtClean="0"/>
              <a:t>cross,sir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2438400" y="3048000"/>
            <a:ext cx="1981200" cy="762000"/>
          </a:xfrm>
          <a:prstGeom prst="wedgeRoundRectCallout">
            <a:avLst>
              <a:gd name="adj1" fmla="val -44631"/>
              <a:gd name="adj2" fmla="val 1192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Was it here?..No, </a:t>
            </a:r>
            <a:r>
              <a:rPr lang="en-US" sz="1200" dirty="0" err="1" smtClean="0"/>
              <a:t>there!But</a:t>
            </a:r>
            <a:r>
              <a:rPr lang="en-US" sz="1200" dirty="0" smtClean="0"/>
              <a:t> the ground has been disturbed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3124200" y="3962400"/>
            <a:ext cx="3505200" cy="1066800"/>
          </a:xfrm>
          <a:prstGeom prst="wedgeRoundRectCallout">
            <a:avLst>
              <a:gd name="adj1" fmla="val -68941"/>
              <a:gd name="adj2" fmla="val 433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Yes,I</a:t>
            </a:r>
            <a:r>
              <a:rPr lang="en-US" sz="1200" dirty="0" smtClean="0"/>
              <a:t> remember that there was a stone behind </a:t>
            </a:r>
            <a:r>
              <a:rPr lang="en-US" sz="1200" dirty="0" err="1" smtClean="0"/>
              <a:t>it.The</a:t>
            </a:r>
            <a:r>
              <a:rPr lang="en-US" sz="1200" dirty="0" smtClean="0"/>
              <a:t> grave was rather </a:t>
            </a:r>
            <a:r>
              <a:rPr lang="en-US" sz="1200" dirty="0" err="1" smtClean="0"/>
              <a:t>short.The</a:t>
            </a:r>
            <a:r>
              <a:rPr lang="en-US" sz="1200" dirty="0" smtClean="0"/>
              <a:t> grave-digger was </a:t>
            </a:r>
            <a:r>
              <a:rPr lang="en-US" sz="1200" dirty="0" err="1" smtClean="0"/>
              <a:t>sick,so</a:t>
            </a:r>
            <a:r>
              <a:rPr lang="en-US" sz="1200" dirty="0" smtClean="0"/>
              <a:t> a farmer had to dig </a:t>
            </a:r>
            <a:r>
              <a:rPr lang="en-US" sz="1200" dirty="0" err="1" smtClean="0"/>
              <a:t>it.But</a:t>
            </a:r>
            <a:r>
              <a:rPr lang="en-US" sz="1200" dirty="0" smtClean="0"/>
              <a:t> let’s ask that man what has become of the cross.</a:t>
            </a:r>
            <a:endParaRPr lang="en-US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124200"/>
            <a:ext cx="1532418" cy="213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839200" cy="61722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Ibarra’s servant talks to the grave digger.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762000" y="990600"/>
            <a:ext cx="3429000" cy="457200"/>
          </a:xfrm>
          <a:prstGeom prst="wedgeRoundRectCallout">
            <a:avLst>
              <a:gd name="adj1" fmla="val -37734"/>
              <a:gd name="adj2" fmla="val 1204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Can you tell me which is the grave there that had a cross over it?</a:t>
            </a:r>
            <a:endParaRPr lang="en-US" sz="12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953000" y="1066800"/>
            <a:ext cx="2819400" cy="457200"/>
          </a:xfrm>
          <a:prstGeom prst="wedgeRoundRectCallout">
            <a:avLst>
              <a:gd name="adj1" fmla="val 54219"/>
              <a:gd name="adj2" fmla="val 1378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 big cross?</a:t>
            </a:r>
            <a:endParaRPr lang="en-US" sz="12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981200" y="2209800"/>
            <a:ext cx="1524000" cy="457200"/>
          </a:xfrm>
          <a:prstGeom prst="wedgeRoundRectCallout">
            <a:avLst>
              <a:gd name="adj1" fmla="val -50411"/>
              <a:gd name="adj2" fmla="val 1171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Yes!a</a:t>
            </a:r>
            <a:r>
              <a:rPr lang="en-US" sz="1200" dirty="0" smtClean="0"/>
              <a:t> big one.</a:t>
            </a:r>
            <a:endParaRPr lang="en-US" sz="12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953000" y="2286000"/>
            <a:ext cx="1828800" cy="609600"/>
          </a:xfrm>
          <a:prstGeom prst="wedgeRoundRectCallout">
            <a:avLst>
              <a:gd name="adj1" fmla="val 55224"/>
              <a:gd name="adj2" fmla="val 940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 big cross tied up with rattan?</a:t>
            </a:r>
            <a:endParaRPr lang="en-US" sz="1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209800" y="3657600"/>
            <a:ext cx="2057400" cy="914400"/>
          </a:xfrm>
          <a:prstGeom prst="wedgeRoundRectCallout">
            <a:avLst>
              <a:gd name="adj1" fmla="val -56201"/>
              <a:gd name="adj2" fmla="val 1022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That’s </a:t>
            </a:r>
            <a:r>
              <a:rPr lang="en-US" sz="1200" dirty="0" err="1" smtClean="0"/>
              <a:t>it.Were</a:t>
            </a:r>
            <a:r>
              <a:rPr lang="en-US" sz="1200" dirty="0" smtClean="0"/>
              <a:t> there </a:t>
            </a:r>
            <a:r>
              <a:rPr lang="en-US" sz="1200" dirty="0" err="1" smtClean="0"/>
              <a:t>flowers,oleander</a:t>
            </a:r>
            <a:r>
              <a:rPr lang="en-US" sz="1200" dirty="0" smtClean="0"/>
              <a:t> and forget-me-</a:t>
            </a:r>
            <a:r>
              <a:rPr lang="en-US" sz="1200" dirty="0" err="1" smtClean="0"/>
              <a:t>nots.Tell</a:t>
            </a:r>
            <a:r>
              <a:rPr lang="en-US" sz="1200" dirty="0" smtClean="0"/>
              <a:t> us which is the grave and where the cross is?</a:t>
            </a:r>
            <a:endParaRPr lang="en-US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76800" y="3657600"/>
            <a:ext cx="1981200" cy="914400"/>
          </a:xfrm>
          <a:prstGeom prst="wedgeRoundRectCallout">
            <a:avLst>
              <a:gd name="adj1" fmla="val 60796"/>
              <a:gd name="adj2" fmla="val -184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Well.as</a:t>
            </a:r>
            <a:r>
              <a:rPr lang="en-US" sz="1200" dirty="0" smtClean="0"/>
              <a:t> for the </a:t>
            </a:r>
            <a:r>
              <a:rPr lang="en-US" sz="1200" dirty="0" err="1" smtClean="0"/>
              <a:t>cross,I</a:t>
            </a:r>
            <a:r>
              <a:rPr lang="en-US" sz="1200" dirty="0" smtClean="0"/>
              <a:t> burned it because the fat curate told me so.</a:t>
            </a:r>
            <a:endParaRPr lang="en-US" sz="1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1" y="2590800"/>
            <a:ext cx="1752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362200"/>
            <a:ext cx="1622752" cy="2304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19400"/>
            <a:ext cx="1476375" cy="224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858000" cy="334962"/>
          </a:xfrm>
        </p:spPr>
        <p:txBody>
          <a:bodyPr>
            <a:norm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Ibarra talks to the grave-digger upon hearing what he said.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762000" y="762000"/>
            <a:ext cx="1524000" cy="612648"/>
          </a:xfrm>
          <a:prstGeom prst="wedgeRoundRectCallout">
            <a:avLst>
              <a:gd name="adj1" fmla="val -30208"/>
              <a:gd name="adj2" fmla="val 718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Who is the fat curate?</a:t>
            </a:r>
            <a:endParaRPr lang="en-US" sz="12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6858000" y="762000"/>
            <a:ext cx="1676400" cy="612648"/>
          </a:xfrm>
          <a:prstGeom prst="wedgeRoundRectCallout">
            <a:avLst>
              <a:gd name="adj1" fmla="val 42804"/>
              <a:gd name="adj2" fmla="val 1184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 one that beats people with a big cane.</a:t>
            </a:r>
            <a:endParaRPr lang="en-US" sz="12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295400" y="1676400"/>
            <a:ext cx="2286000" cy="612648"/>
          </a:xfrm>
          <a:prstGeom prst="wedgeRoundRectCallout">
            <a:avLst>
              <a:gd name="adj1" fmla="val -39824"/>
              <a:gd name="adj2" fmla="val 780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But at least you can tell us where the grave </a:t>
            </a:r>
            <a:r>
              <a:rPr lang="en-US" sz="1200" dirty="0" err="1" smtClean="0"/>
              <a:t>is.You</a:t>
            </a:r>
            <a:r>
              <a:rPr lang="en-US" sz="1200" dirty="0" smtClean="0"/>
              <a:t> must remember that.</a:t>
            </a:r>
            <a:endParaRPr lang="en-US" sz="12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638800" y="1219200"/>
            <a:ext cx="1676400" cy="612648"/>
          </a:xfrm>
          <a:prstGeom prst="wedgeRoundRectCallout">
            <a:avLst>
              <a:gd name="adj1" fmla="val 45645"/>
              <a:gd name="adj2" fmla="val 873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But the corpse is no longer there.</a:t>
            </a:r>
            <a:endParaRPr lang="en-US" sz="1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057400" y="2438400"/>
            <a:ext cx="1676400" cy="457200"/>
          </a:xfrm>
          <a:prstGeom prst="wedgeRoundRectCallout">
            <a:avLst>
              <a:gd name="adj1" fmla="val -57575"/>
              <a:gd name="adj2" fmla="val 982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What are you saying?</a:t>
            </a:r>
            <a:endParaRPr lang="en-US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343400" y="1905000"/>
            <a:ext cx="2667000" cy="1295400"/>
          </a:xfrm>
          <a:prstGeom prst="wedgeRoundRectCallout">
            <a:avLst>
              <a:gd name="adj1" fmla="val 44223"/>
              <a:gd name="adj2" fmla="val 727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 buried a woman in that place a week </a:t>
            </a:r>
            <a:r>
              <a:rPr lang="en-US" sz="1200" dirty="0" err="1" smtClean="0"/>
              <a:t>ago.It</a:t>
            </a:r>
            <a:r>
              <a:rPr lang="en-US" sz="1200" dirty="0" smtClean="0"/>
              <a:t> has been a year since you buried him but I dug the body up a month ago and should take it to the Chinese </a:t>
            </a:r>
            <a:r>
              <a:rPr lang="en-US" sz="1200" dirty="0" err="1" smtClean="0"/>
              <a:t>cemetery.But</a:t>
            </a:r>
            <a:r>
              <a:rPr lang="en-US" sz="1200" dirty="0" smtClean="0"/>
              <a:t> it was heavy and there was rain that night- </a:t>
            </a:r>
            <a:endParaRPr lang="en-US" sz="12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2209800" y="3429000"/>
            <a:ext cx="1676400" cy="381000"/>
          </a:xfrm>
          <a:prstGeom prst="wedgeRoundRectCallout">
            <a:avLst>
              <a:gd name="adj1" fmla="val -51576"/>
              <a:gd name="adj2" fmla="val 842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Did you do that?</a:t>
            </a:r>
            <a:endParaRPr lang="en-US" sz="12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4419600" y="3352800"/>
            <a:ext cx="1905000" cy="914400"/>
          </a:xfrm>
          <a:prstGeom prst="wedgeRoundRectCallout">
            <a:avLst>
              <a:gd name="adj1" fmla="val 64667"/>
              <a:gd name="adj2" fmla="val -31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 didn’t bury him among the </a:t>
            </a:r>
            <a:r>
              <a:rPr lang="en-US" sz="1200" dirty="0" err="1" smtClean="0"/>
              <a:t>Chinamen,so</a:t>
            </a:r>
            <a:r>
              <a:rPr lang="en-US" sz="1200" dirty="0" smtClean="0"/>
              <a:t> I threw the body into the lake.</a:t>
            </a:r>
            <a:endParaRPr lang="en-US" sz="12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2362200" y="4267200"/>
            <a:ext cx="1295400" cy="612648"/>
          </a:xfrm>
          <a:prstGeom prst="wedgeRoundRectCallout">
            <a:avLst>
              <a:gd name="adj1" fmla="val -56250"/>
              <a:gd name="adj2" fmla="val 84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You are only a miserable slave!</a:t>
            </a:r>
            <a:endParaRPr lang="en-US" sz="12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4038600" y="4419600"/>
            <a:ext cx="2895600" cy="1447800"/>
          </a:xfrm>
          <a:prstGeom prst="wedgeRoundRectCallout">
            <a:avLst>
              <a:gd name="adj1" fmla="val 64645"/>
              <a:gd name="adj2" fmla="val 31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All the trouble did men </a:t>
            </a:r>
            <a:r>
              <a:rPr lang="en-US" sz="1200" dirty="0" err="1" smtClean="0"/>
              <a:t>cause!The</a:t>
            </a:r>
            <a:r>
              <a:rPr lang="en-US" sz="1200" dirty="0" smtClean="0"/>
              <a:t> fat padre caned me for allowing it to be buried while I was </a:t>
            </a:r>
            <a:r>
              <a:rPr lang="en-US" sz="1200" dirty="0" err="1" smtClean="0"/>
              <a:t>sick,and</a:t>
            </a:r>
            <a:r>
              <a:rPr lang="en-US" sz="1200" dirty="0" smtClean="0"/>
              <a:t> this fellow almost tore my arm off for having dug it </a:t>
            </a:r>
            <a:r>
              <a:rPr lang="en-US" sz="1200" dirty="0" err="1" smtClean="0"/>
              <a:t>up.That’s</a:t>
            </a:r>
            <a:r>
              <a:rPr lang="en-US" sz="1200" dirty="0" smtClean="0"/>
              <a:t> what the Spaniards </a:t>
            </a:r>
            <a:r>
              <a:rPr lang="en-US" sz="1200" dirty="0" err="1" smtClean="0"/>
              <a:t>are.I’ll</a:t>
            </a:r>
            <a:r>
              <a:rPr lang="en-US" sz="1200" dirty="0" smtClean="0"/>
              <a:t> lose my job yet!</a:t>
            </a:r>
            <a:endParaRPr lang="en-US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286000"/>
            <a:ext cx="18288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667000"/>
            <a:ext cx="1676400" cy="231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Ibbara</a:t>
            </a:r>
            <a:r>
              <a:rPr lang="en-US" sz="1200" dirty="0" smtClean="0">
                <a:solidFill>
                  <a:srgbClr val="FF0000"/>
                </a:solidFill>
              </a:rPr>
              <a:t> walked out  in </a:t>
            </a:r>
            <a:r>
              <a:rPr lang="en-US" sz="1200" dirty="0" err="1" smtClean="0">
                <a:solidFill>
                  <a:srgbClr val="FF0000"/>
                </a:solidFill>
              </a:rPr>
              <a:t>thae</a:t>
            </a:r>
            <a:r>
              <a:rPr lang="en-US" sz="1200" dirty="0" smtClean="0">
                <a:solidFill>
                  <a:srgbClr val="FF0000"/>
                </a:solidFill>
              </a:rPr>
              <a:t> cemetery with a far-away look, he meet Fray </a:t>
            </a:r>
            <a:r>
              <a:rPr lang="en-US" sz="1200" dirty="0" err="1" smtClean="0">
                <a:solidFill>
                  <a:srgbClr val="FF0000"/>
                </a:solidFill>
              </a:rPr>
              <a:t>Salvi</a:t>
            </a:r>
            <a:r>
              <a:rPr lang="en-US" sz="1200" dirty="0" smtClean="0">
                <a:solidFill>
                  <a:srgbClr val="FF0000"/>
                </a:solidFill>
              </a:rPr>
              <a:t> whom he mistake as Fray </a:t>
            </a:r>
            <a:r>
              <a:rPr lang="en-US" sz="1200" dirty="0" err="1" smtClean="0">
                <a:solidFill>
                  <a:srgbClr val="FF0000"/>
                </a:solidFill>
              </a:rPr>
              <a:t>Damaso</a:t>
            </a:r>
            <a:r>
              <a:rPr lang="en-US" sz="1200" dirty="0" smtClean="0">
                <a:solidFill>
                  <a:srgbClr val="FF0000"/>
                </a:solidFill>
              </a:rPr>
              <a:t>. 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143000" y="1371600"/>
            <a:ext cx="1981200" cy="685800"/>
          </a:xfrm>
          <a:prstGeom prst="wedgeRoundRectCallout">
            <a:avLst>
              <a:gd name="adj1" fmla="val -43621"/>
              <a:gd name="adj2" fmla="val 1129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What did you do to my father?!</a:t>
            </a:r>
            <a:endParaRPr lang="en-US" sz="12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362200" y="2590800"/>
            <a:ext cx="1143000" cy="612648"/>
          </a:xfrm>
          <a:prstGeom prst="wedgeRoundRectCallout">
            <a:avLst>
              <a:gd name="adj1" fmla="val -64583"/>
              <a:gd name="adj2" fmla="val 1122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You didn’t?</a:t>
            </a:r>
            <a:endParaRPr lang="en-US" sz="12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3200400"/>
            <a:ext cx="1752600" cy="838200"/>
          </a:xfrm>
          <a:prstGeom prst="wedgeRoundRectCallout">
            <a:avLst>
              <a:gd name="adj1" fmla="val 58515"/>
              <a:gd name="adj2" fmla="val 1056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No,I</a:t>
            </a:r>
            <a:r>
              <a:rPr lang="en-US" sz="1200" dirty="0" smtClean="0"/>
              <a:t> assure you it was my </a:t>
            </a:r>
            <a:r>
              <a:rPr lang="en-US" sz="1200" dirty="0" err="1" smtClean="0"/>
              <a:t>predecessor,it</a:t>
            </a:r>
            <a:r>
              <a:rPr lang="en-US" sz="1200" dirty="0" smtClean="0"/>
              <a:t> was Padre </a:t>
            </a:r>
            <a:r>
              <a:rPr lang="en-US" sz="1200" dirty="0" err="1" smtClean="0"/>
              <a:t>Damaso</a:t>
            </a:r>
            <a:r>
              <a:rPr lang="en-US" sz="1200" dirty="0" smtClean="0"/>
              <a:t>!</a:t>
            </a:r>
            <a:endParaRPr lang="en-US" sz="12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876800" y="1676400"/>
            <a:ext cx="1981200" cy="612648"/>
          </a:xfrm>
          <a:prstGeom prst="wedgeRoundRectCallout">
            <a:avLst>
              <a:gd name="adj1" fmla="val 51282"/>
              <a:gd name="adj2" fmla="val 1355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You are </a:t>
            </a:r>
            <a:r>
              <a:rPr lang="en-US" sz="1200" dirty="0" err="1" smtClean="0"/>
              <a:t>mistaken,I</a:t>
            </a:r>
            <a:r>
              <a:rPr lang="en-US" sz="1200" dirty="0" smtClean="0"/>
              <a:t> did nothing to your father.</a:t>
            </a:r>
            <a:endParaRPr lang="en-US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2743200" y="3886200"/>
            <a:ext cx="914400" cy="612648"/>
          </a:xfrm>
          <a:prstGeom prst="wedgeRoundRectCallout">
            <a:avLst>
              <a:gd name="adj1" fmla="val -66666"/>
              <a:gd name="adj2" fmla="val 889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Ah!</a:t>
            </a:r>
            <a:endParaRPr lang="en-US" sz="1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1782" y="2209800"/>
            <a:ext cx="175172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6400" y="3657600"/>
            <a:ext cx="7010400" cy="1371599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</a:rPr>
              <a:t>Tasio:Lunatic</a:t>
            </a:r>
            <a:r>
              <a:rPr lang="en-US" sz="4000" dirty="0" smtClean="0">
                <a:solidFill>
                  <a:srgbClr val="00B050"/>
                </a:solidFill>
              </a:rPr>
              <a:t> or Sage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1752600"/>
            <a:ext cx="6477000" cy="2667000"/>
          </a:xfrm>
        </p:spPr>
        <p:txBody>
          <a:bodyPr>
            <a:normAutofit/>
          </a:bodyPr>
          <a:lstStyle/>
          <a:p>
            <a:r>
              <a:rPr lang="en-US" sz="4500" dirty="0" smtClean="0">
                <a:solidFill>
                  <a:srgbClr val="FF0000"/>
                </a:solidFill>
              </a:rPr>
              <a:t>Chapter 14</a:t>
            </a:r>
            <a:endParaRPr lang="en-US" sz="4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057400"/>
            <a:ext cx="1476375" cy="1901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Near the </a:t>
            </a:r>
            <a:r>
              <a:rPr lang="en-US" sz="1200" dirty="0" err="1" smtClean="0">
                <a:solidFill>
                  <a:srgbClr val="FF0000"/>
                </a:solidFill>
              </a:rPr>
              <a:t>church,he</a:t>
            </a:r>
            <a:r>
              <a:rPr lang="en-US" sz="1200" dirty="0" smtClean="0">
                <a:solidFill>
                  <a:srgbClr val="FF0000"/>
                </a:solidFill>
              </a:rPr>
              <a:t> meet the </a:t>
            </a:r>
            <a:r>
              <a:rPr lang="en-US" sz="1200" dirty="0" err="1" smtClean="0">
                <a:solidFill>
                  <a:srgbClr val="FF0000"/>
                </a:solidFill>
              </a:rPr>
              <a:t>gobernadorcillo</a:t>
            </a:r>
            <a:r>
              <a:rPr lang="en-US" sz="1200" dirty="0" smtClean="0">
                <a:solidFill>
                  <a:srgbClr val="FF0000"/>
                </a:solidFill>
              </a:rPr>
              <a:t>.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981200" y="1524000"/>
            <a:ext cx="1371600" cy="612648"/>
          </a:xfrm>
          <a:prstGeom prst="wedgeRoundRectCallout">
            <a:avLst>
              <a:gd name="adj1" fmla="val -59375"/>
              <a:gd name="adj2" fmla="val 733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Ah. What do you hope for?</a:t>
            </a:r>
            <a:endParaRPr lang="en-US" sz="12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791200" y="762000"/>
            <a:ext cx="2743200" cy="533400"/>
          </a:xfrm>
          <a:prstGeom prst="wedgeRoundRectCallout">
            <a:avLst>
              <a:gd name="adj1" fmla="val 34375"/>
              <a:gd name="adj2" fmla="val 889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Yes I am senor </a:t>
            </a:r>
            <a:r>
              <a:rPr lang="en-US" sz="1200" dirty="0" err="1" smtClean="0"/>
              <a:t>capitan.I’m</a:t>
            </a:r>
            <a:r>
              <a:rPr lang="en-US" sz="1200" dirty="0" smtClean="0"/>
              <a:t> merry because I hope for something.</a:t>
            </a:r>
            <a:endParaRPr lang="en-US" sz="12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057400" y="2362200"/>
            <a:ext cx="1447800" cy="612648"/>
          </a:xfrm>
          <a:prstGeom prst="wedgeRoundRectCallout">
            <a:avLst>
              <a:gd name="adj1" fmla="val -64215"/>
              <a:gd name="adj2" fmla="val 1029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 </a:t>
            </a:r>
            <a:r>
              <a:rPr lang="en-US" sz="1200" dirty="0" err="1" smtClean="0"/>
              <a:t>storm?Are</a:t>
            </a:r>
            <a:r>
              <a:rPr lang="en-US" sz="1200" dirty="0" smtClean="0"/>
              <a:t> you thinking of taking a bath?</a:t>
            </a:r>
            <a:endParaRPr lang="en-US" sz="1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105400" y="1295400"/>
            <a:ext cx="1371600" cy="304800"/>
          </a:xfrm>
          <a:prstGeom prst="wedgeRoundRectCallout">
            <a:avLst>
              <a:gd name="adj1" fmla="val 68055"/>
              <a:gd name="adj2" fmla="val 640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 storm!</a:t>
            </a:r>
            <a:endParaRPr lang="en-US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3962400" y="1600200"/>
            <a:ext cx="1981200" cy="612648"/>
          </a:xfrm>
          <a:prstGeom prst="wedgeRoundRectCallout">
            <a:avLst>
              <a:gd name="adj1" fmla="val 73031"/>
              <a:gd name="adj2" fmla="val 80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That’s not a bad </a:t>
            </a:r>
            <a:r>
              <a:rPr lang="en-US" sz="1200" dirty="0" err="1" smtClean="0"/>
              <a:t>idea.But</a:t>
            </a:r>
            <a:r>
              <a:rPr lang="en-US" sz="1200" dirty="0" smtClean="0"/>
              <a:t> I hope for something better.</a:t>
            </a:r>
            <a:endParaRPr lang="en-US" sz="12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495800" y="2209800"/>
            <a:ext cx="1981200" cy="612648"/>
          </a:xfrm>
          <a:prstGeom prst="wedgeRoundRectCallout">
            <a:avLst>
              <a:gd name="adj1" fmla="val 66330"/>
              <a:gd name="adj2" fmla="val 205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Some thunderbolts that will kill people and burn down houses. </a:t>
            </a:r>
            <a:endParaRPr lang="en-US" sz="12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2057400" y="3352800"/>
            <a:ext cx="1371600" cy="457200"/>
          </a:xfrm>
          <a:prstGeom prst="wedgeRoundRectCallout">
            <a:avLst>
              <a:gd name="adj1" fmla="val -64583"/>
              <a:gd name="adj2" fmla="val 562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What then?</a:t>
            </a:r>
            <a:endParaRPr lang="en-US" sz="12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2362200" y="4724400"/>
            <a:ext cx="1371600" cy="762000"/>
          </a:xfrm>
          <a:prstGeom prst="wedgeRoundRectCallout">
            <a:avLst>
              <a:gd name="adj1" fmla="val -68055"/>
              <a:gd name="adj2" fmla="val 47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Jesus Maria y </a:t>
            </a:r>
            <a:r>
              <a:rPr lang="en-US" sz="1200" dirty="0" err="1" smtClean="0"/>
              <a:t>Jose!Holy</a:t>
            </a:r>
            <a:r>
              <a:rPr lang="en-US" sz="1200" dirty="0" smtClean="0"/>
              <a:t> St. Barbara!</a:t>
            </a:r>
            <a:endParaRPr lang="en-US" sz="12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2133600" y="3962400"/>
            <a:ext cx="1524000" cy="612648"/>
          </a:xfrm>
          <a:prstGeom prst="wedgeRoundRectCallout">
            <a:avLst>
              <a:gd name="adj1" fmla="val -60833"/>
              <a:gd name="adj2" fmla="val 469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Why don’t you ask for the deluge at once?</a:t>
            </a:r>
            <a:endParaRPr lang="en-US" sz="1200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4038600" y="2895600"/>
            <a:ext cx="3352800" cy="3048000"/>
          </a:xfrm>
          <a:prstGeom prst="wedgeRoundRectCallout">
            <a:avLst>
              <a:gd name="adj1" fmla="val 58939"/>
              <a:gd name="adj2" fmla="val 14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We all deserve </a:t>
            </a:r>
            <a:r>
              <a:rPr lang="en-US" sz="1100" dirty="0" err="1" smtClean="0"/>
              <a:t>it!You</a:t>
            </a:r>
            <a:r>
              <a:rPr lang="en-US" sz="1100" dirty="0" smtClean="0"/>
              <a:t> </a:t>
            </a:r>
            <a:r>
              <a:rPr lang="en-US" sz="1100" dirty="0" err="1" smtClean="0"/>
              <a:t>senor,have</a:t>
            </a:r>
            <a:r>
              <a:rPr lang="en-US" sz="1100" dirty="0" smtClean="0"/>
              <a:t> there a bundle of tapers that came from some Chinese </a:t>
            </a:r>
            <a:r>
              <a:rPr lang="en-US" sz="1100" dirty="0" err="1" smtClean="0"/>
              <a:t>shop,yet</a:t>
            </a:r>
            <a:r>
              <a:rPr lang="en-US" sz="1100" dirty="0" smtClean="0"/>
              <a:t> this now makes the tenth year that I have been proposing to each new occupant of your office the purchase of lightning-</a:t>
            </a:r>
            <a:r>
              <a:rPr lang="en-US" sz="1100" dirty="0" err="1" smtClean="0"/>
              <a:t>rods.Everyone</a:t>
            </a:r>
            <a:r>
              <a:rPr lang="en-US" sz="1100" dirty="0" smtClean="0"/>
              <a:t> laugh at </a:t>
            </a:r>
            <a:r>
              <a:rPr lang="en-US" sz="1100" dirty="0" err="1" smtClean="0"/>
              <a:t>me,and</a:t>
            </a:r>
            <a:r>
              <a:rPr lang="en-US" sz="1100" dirty="0" smtClean="0"/>
              <a:t> buys bombs and rockets and pay for the ringing </a:t>
            </a:r>
            <a:r>
              <a:rPr lang="en-US" sz="1100" dirty="0" err="1" smtClean="0"/>
              <a:t>bells.Even</a:t>
            </a:r>
            <a:r>
              <a:rPr lang="en-US" sz="1100" dirty="0" smtClean="0"/>
              <a:t> you </a:t>
            </a:r>
            <a:r>
              <a:rPr lang="en-US" sz="1100" dirty="0" err="1" smtClean="0"/>
              <a:t>yourself,on</a:t>
            </a:r>
            <a:r>
              <a:rPr lang="en-US" sz="1100" dirty="0" smtClean="0"/>
              <a:t> the day after I made my </a:t>
            </a:r>
            <a:r>
              <a:rPr lang="en-US" sz="1100" dirty="0" err="1" smtClean="0"/>
              <a:t>proposition,ordered</a:t>
            </a:r>
            <a:r>
              <a:rPr lang="en-US" sz="1100" dirty="0" smtClean="0"/>
              <a:t> from the Chinese founders a bell in honor of St. </a:t>
            </a:r>
            <a:r>
              <a:rPr lang="en-US" sz="1100" dirty="0" err="1" smtClean="0"/>
              <a:t>Barbara,when</a:t>
            </a:r>
            <a:r>
              <a:rPr lang="en-US" sz="1100" dirty="0" smtClean="0"/>
              <a:t> science show that it is dangerous to ring the bells during a </a:t>
            </a:r>
            <a:r>
              <a:rPr lang="en-US" sz="1100" dirty="0" err="1" smtClean="0"/>
              <a:t>storm.Explain</a:t>
            </a:r>
            <a:r>
              <a:rPr lang="en-US" sz="1100" dirty="0" smtClean="0"/>
              <a:t> to me why in the year ‘70,when lightning struck in </a:t>
            </a:r>
            <a:r>
              <a:rPr lang="en-US" sz="1100" dirty="0" err="1" smtClean="0"/>
              <a:t>Binan,it</a:t>
            </a:r>
            <a:r>
              <a:rPr lang="en-US" sz="1100" dirty="0" smtClean="0"/>
              <a:t> hit the very church tower and destroyed the clock and </a:t>
            </a:r>
            <a:r>
              <a:rPr lang="en-US" sz="1100" dirty="0" err="1" smtClean="0"/>
              <a:t>altar.What</a:t>
            </a:r>
            <a:r>
              <a:rPr lang="en-US" sz="1100" dirty="0" smtClean="0"/>
              <a:t> was the bell of St. Barbara doing then?</a:t>
            </a:r>
            <a:endParaRPr lang="en-US" sz="11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1447800" y="838200"/>
            <a:ext cx="1371600" cy="609600"/>
          </a:xfrm>
          <a:prstGeom prst="wedgeRoundRectCallout">
            <a:avLst>
              <a:gd name="adj1" fmla="val -68055"/>
              <a:gd name="adj2" fmla="val 47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You seem to be merry?</a:t>
            </a:r>
            <a:endParaRPr lang="en-US" sz="12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81200"/>
            <a:ext cx="1600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743200"/>
            <a:ext cx="18859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After talking to the scared </a:t>
            </a:r>
            <a:r>
              <a:rPr lang="en-US" sz="1200" dirty="0" err="1" smtClean="0">
                <a:solidFill>
                  <a:srgbClr val="FF0000"/>
                </a:solidFill>
              </a:rPr>
              <a:t>Gobernadorcillo,Tasio</a:t>
            </a:r>
            <a:r>
              <a:rPr lang="en-US" sz="1200" dirty="0" smtClean="0">
                <a:solidFill>
                  <a:srgbClr val="FF0000"/>
                </a:solidFill>
              </a:rPr>
              <a:t> noticed the two boys Crispin and </a:t>
            </a:r>
            <a:r>
              <a:rPr lang="en-US" sz="1200" dirty="0" err="1" smtClean="0">
                <a:solidFill>
                  <a:srgbClr val="FF0000"/>
                </a:solidFill>
              </a:rPr>
              <a:t>Basilio</a:t>
            </a:r>
            <a:r>
              <a:rPr lang="en-US" sz="1200" dirty="0" smtClean="0">
                <a:solidFill>
                  <a:srgbClr val="FF0000"/>
                </a:solidFill>
              </a:rPr>
              <a:t>.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371600" y="1219200"/>
            <a:ext cx="2590800" cy="838200"/>
          </a:xfrm>
          <a:prstGeom prst="wedgeRoundRectCallout">
            <a:avLst>
              <a:gd name="adj1" fmla="val -42524"/>
              <a:gd name="adj2" fmla="val 972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Won’t you came with me </a:t>
            </a:r>
            <a:r>
              <a:rPr lang="en-US" sz="1200" dirty="0" err="1" smtClean="0"/>
              <a:t>boys?You</a:t>
            </a:r>
            <a:r>
              <a:rPr lang="en-US" sz="1200" dirty="0" smtClean="0"/>
              <a:t> mother has prepared a supper for you fit for a curate.</a:t>
            </a:r>
            <a:endParaRPr lang="en-US" sz="12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286000" y="2590800"/>
            <a:ext cx="1524000" cy="612648"/>
          </a:xfrm>
          <a:prstGeom prst="wedgeRoundRectCallout">
            <a:avLst>
              <a:gd name="adj1" fmla="val -51041"/>
              <a:gd name="adj2" fmla="val 718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Ah!And</a:t>
            </a:r>
            <a:r>
              <a:rPr lang="en-US" sz="1200" dirty="0" smtClean="0"/>
              <a:t> where are you going now?</a:t>
            </a:r>
            <a:endParaRPr lang="en-US" sz="12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362200" y="3657600"/>
            <a:ext cx="1600200" cy="838200"/>
          </a:xfrm>
          <a:prstGeom prst="wedgeRoundRectCallout">
            <a:avLst>
              <a:gd name="adj1" fmla="val -64191"/>
              <a:gd name="adj2" fmla="val 292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Then take </a:t>
            </a:r>
            <a:r>
              <a:rPr lang="en-US" sz="1200" dirty="0" err="1" smtClean="0"/>
              <a:t>care!Don’t</a:t>
            </a:r>
            <a:r>
              <a:rPr lang="en-US" sz="1200" dirty="0" smtClean="0"/>
              <a:t> go near the bells during the storm.</a:t>
            </a:r>
            <a:endParaRPr lang="en-US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5257800" y="1752600"/>
            <a:ext cx="2133600" cy="914400"/>
          </a:xfrm>
          <a:prstGeom prst="wedgeRoundRectCallout">
            <a:avLst>
              <a:gd name="adj1" fmla="val 46876"/>
              <a:gd name="adj2" fmla="val 889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 senor sacristan will not let us leave until 8 o’clock </a:t>
            </a:r>
            <a:r>
              <a:rPr lang="en-US" sz="1200" dirty="0" err="1" smtClean="0"/>
              <a:t>sir.I</a:t>
            </a:r>
            <a:r>
              <a:rPr lang="en-US" sz="1200" dirty="0" smtClean="0"/>
              <a:t> expect to get my pay to give it to our mother.</a:t>
            </a:r>
            <a:endParaRPr lang="en-US" sz="12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334000" y="3352800"/>
            <a:ext cx="1447800" cy="841248"/>
          </a:xfrm>
          <a:prstGeom prst="wedgeRoundRectCallout">
            <a:avLst>
              <a:gd name="adj1" fmla="val 69792"/>
              <a:gd name="adj2" fmla="val 609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To the belfry </a:t>
            </a:r>
            <a:r>
              <a:rPr lang="en-US" sz="1200" dirty="0" err="1" smtClean="0"/>
              <a:t>sir,to</a:t>
            </a:r>
            <a:r>
              <a:rPr lang="en-US" sz="1200" dirty="0" smtClean="0"/>
              <a:t> ring the knell for the souls.</a:t>
            </a:r>
            <a:endParaRPr lang="en-US" sz="12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200400"/>
            <a:ext cx="149542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286000"/>
            <a:ext cx="18859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411162"/>
          </a:xfrm>
        </p:spPr>
        <p:txBody>
          <a:bodyPr>
            <a:norm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On the way home of </a:t>
            </a:r>
            <a:r>
              <a:rPr lang="en-US" sz="1200" dirty="0" err="1" smtClean="0">
                <a:solidFill>
                  <a:srgbClr val="FF0000"/>
                </a:solidFill>
              </a:rPr>
              <a:t>Tasio</a:t>
            </a:r>
            <a:r>
              <a:rPr lang="en-US" sz="1200" dirty="0" smtClean="0">
                <a:solidFill>
                  <a:srgbClr val="FF0000"/>
                </a:solidFill>
              </a:rPr>
              <a:t>.: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219200" y="838200"/>
            <a:ext cx="1676400" cy="457200"/>
          </a:xfrm>
          <a:prstGeom prst="wedgeRoundRectCallout">
            <a:avLst>
              <a:gd name="adj1" fmla="val -39583"/>
              <a:gd name="adj2" fmla="val 97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Won’t you come in?</a:t>
            </a:r>
            <a:endParaRPr lang="en-US" sz="12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676400" y="1447800"/>
            <a:ext cx="1981200" cy="612648"/>
          </a:xfrm>
          <a:prstGeom prst="wedgeRoundRectCallout">
            <a:avLst>
              <a:gd name="adj1" fmla="val -49198"/>
              <a:gd name="adj2" fmla="val 873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 torments suffered by the blessed souls in purgatory.</a:t>
            </a:r>
            <a:endParaRPr lang="en-US" sz="12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133600" y="2209800"/>
            <a:ext cx="2286000" cy="762000"/>
          </a:xfrm>
          <a:prstGeom prst="wedgeRoundRectCallout">
            <a:avLst>
              <a:gd name="adj1" fmla="val -49479"/>
              <a:gd name="adj2" fmla="val 637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Did you meet in the son of the deceased Don Rafael, who had just return from Europe?</a:t>
            </a:r>
            <a:endParaRPr lang="en-US" sz="12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590800" y="3276600"/>
            <a:ext cx="1981200" cy="762000"/>
          </a:xfrm>
          <a:prstGeom prst="wedgeRoundRectCallout">
            <a:avLst>
              <a:gd name="adj1" fmla="val -53045"/>
              <a:gd name="adj2" fmla="val 7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They say he went to look for his father’s </a:t>
            </a:r>
            <a:r>
              <a:rPr lang="en-US" sz="1200" dirty="0" err="1" smtClean="0"/>
              <a:t>grave.It</a:t>
            </a:r>
            <a:r>
              <a:rPr lang="en-US" sz="1200" dirty="0" smtClean="0"/>
              <a:t> must have been a terrible blow. </a:t>
            </a:r>
            <a:endParaRPr lang="en-US" sz="1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819400" y="4267200"/>
            <a:ext cx="1600200" cy="304800"/>
          </a:xfrm>
          <a:prstGeom prst="wedgeRoundRectCallout">
            <a:avLst>
              <a:gd name="adj1" fmla="val -68452"/>
              <a:gd name="adj2" fmla="val 406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Well?</a:t>
            </a:r>
            <a:endParaRPr lang="en-US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2286000" y="4800600"/>
            <a:ext cx="2286000" cy="612648"/>
          </a:xfrm>
          <a:prstGeom prst="wedgeRoundRectCallout">
            <a:avLst>
              <a:gd name="adj1" fmla="val -43333"/>
              <a:gd name="adj2" fmla="val 904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Did you order a mass for your wife as I advised you yesterday?</a:t>
            </a:r>
            <a:endParaRPr lang="en-US" sz="12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800600" y="3657600"/>
            <a:ext cx="2133600" cy="914400"/>
          </a:xfrm>
          <a:prstGeom prst="wedgeRoundRectCallout">
            <a:avLst>
              <a:gd name="adj1" fmla="val 39882"/>
              <a:gd name="adj2" fmla="val 70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But </a:t>
            </a:r>
            <a:r>
              <a:rPr lang="en-US" sz="1200" dirty="0" err="1" smtClean="0"/>
              <a:t>madam,I</a:t>
            </a:r>
            <a:r>
              <a:rPr lang="en-US" sz="1200" dirty="0" smtClean="0"/>
              <a:t> </a:t>
            </a:r>
            <a:r>
              <a:rPr lang="en-US" sz="1200" dirty="0" err="1" smtClean="0"/>
              <a:t>belive</a:t>
            </a:r>
            <a:r>
              <a:rPr lang="en-US" sz="1200" dirty="0" smtClean="0"/>
              <a:t> that each one should </a:t>
            </a:r>
            <a:r>
              <a:rPr lang="en-US" sz="1200" dirty="0" err="1" smtClean="0"/>
              <a:t>recieve</a:t>
            </a:r>
            <a:r>
              <a:rPr lang="en-US" sz="1200" dirty="0" smtClean="0"/>
              <a:t> the reward of punishment for his own deeds.</a:t>
            </a:r>
            <a:endParaRPr lang="en-US" sz="12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4876800" y="1981200"/>
            <a:ext cx="1981200" cy="609600"/>
          </a:xfrm>
          <a:prstGeom prst="wedgeRoundRectCallout">
            <a:avLst>
              <a:gd name="adj1" fmla="val 56731"/>
              <a:gd name="adj2" fmla="val 639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Yes,I</a:t>
            </a:r>
            <a:r>
              <a:rPr lang="en-US" sz="1200" dirty="0" smtClean="0"/>
              <a:t> saw him as he alighted from his carriage. </a:t>
            </a:r>
            <a:endParaRPr lang="en-US" sz="12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800600" y="2743200"/>
            <a:ext cx="2133600" cy="685800"/>
          </a:xfrm>
          <a:prstGeom prst="wedgeRoundRectCallout">
            <a:avLst>
              <a:gd name="adj1" fmla="val 49703"/>
              <a:gd name="adj2" fmla="val 736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 always prefer to honor a good man in life rather than to worship him after his death.</a:t>
            </a:r>
            <a:endParaRPr lang="en-US" sz="12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5181600" y="1295400"/>
            <a:ext cx="2209800" cy="533400"/>
          </a:xfrm>
          <a:prstGeom prst="wedgeRoundRectCallout">
            <a:avLst>
              <a:gd name="adj1" fmla="val 49426"/>
              <a:gd name="adj2" fmla="val 803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 author must be a very clever person.</a:t>
            </a:r>
            <a:endParaRPr lang="en-US" sz="12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5181600" y="685800"/>
            <a:ext cx="2514600" cy="457200"/>
          </a:xfrm>
          <a:prstGeom prst="wedgeRoundRectCallout">
            <a:avLst>
              <a:gd name="adj1" fmla="val 45928"/>
              <a:gd name="adj2" fmla="val 764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What are you reading there?</a:t>
            </a:r>
            <a:endParaRPr lang="en-US" sz="1200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5562600" y="4800600"/>
            <a:ext cx="914400" cy="612648"/>
          </a:xfrm>
          <a:prstGeom prst="wedgeRoundRectCallout">
            <a:avLst>
              <a:gd name="adj1" fmla="val 51042"/>
              <a:gd name="adj2" fmla="val 904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No.</a:t>
            </a:r>
            <a:endParaRPr lang="en-US" sz="1200" dirty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67000"/>
            <a:ext cx="1828800" cy="239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817</TotalTime>
  <Words>1549</Words>
  <Application>Microsoft Office PowerPoint</Application>
  <PresentationFormat>On-screen Show (4:3)</PresentationFormat>
  <Paragraphs>143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    Chapter 13 </vt:lpstr>
      <vt:lpstr>Crisostomo Ibarra and his servant at the cemetery upon arriving at San Diego,Ibarra was silent at all and made no replies at the servant.</vt:lpstr>
      <vt:lpstr>Ibarra’s servant talks to the grave digger.</vt:lpstr>
      <vt:lpstr>Ibarra talks to the grave-digger upon hearing what he said.</vt:lpstr>
      <vt:lpstr>Ibbara walked out  in thae cemetery with a far-away look, he meet Fray Salvi whom he mistake as Fray Damaso. </vt:lpstr>
      <vt:lpstr>Chapter 14</vt:lpstr>
      <vt:lpstr>Near the church,he meet the gobernadorcillo.</vt:lpstr>
      <vt:lpstr>After talking to the scared Gobernadorcillo,Tasio noticed the two boys Crispin and Basilio.</vt:lpstr>
      <vt:lpstr>On the way home of Tasio.:</vt:lpstr>
      <vt:lpstr>Slide 10</vt:lpstr>
      <vt:lpstr>Chapter 15 The Sacristans</vt:lpstr>
      <vt:lpstr>Crispin and Basilio at the Church of San Diego:</vt:lpstr>
      <vt:lpstr>Slide 13</vt:lpstr>
      <vt:lpstr>Slide 14</vt:lpstr>
      <vt:lpstr>The sacristan punishes Crispin for Basilio did not ring the bell on time.Basilio stood speechless as he listen to her brother’s heartrending cries that died away in the distance. </vt:lpstr>
      <vt:lpstr>Chapter 16 Sisa</vt:lpstr>
      <vt:lpstr>Sisa prepared a suffer for Crispin and Basilio but her husband came and ate all what she prepared.Her husband asks for the two boys and that for Sisa was better than eating.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winXP</dc:creator>
  <cp:lastModifiedBy>winXP</cp:lastModifiedBy>
  <cp:revision>86</cp:revision>
  <dcterms:created xsi:type="dcterms:W3CDTF">2013-12-07T10:54:53Z</dcterms:created>
  <dcterms:modified xsi:type="dcterms:W3CDTF">2013-12-09T14:14:31Z</dcterms:modified>
</cp:coreProperties>
</file>