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1" r:id="rId24"/>
    <p:sldId id="280"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83FA1339-77E8-4B57-B61D-09AC399E887E}" type="datetimeFigureOut">
              <a:rPr lang="en-PH" smtClean="0"/>
              <a:t>12/9/2013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239416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3FA1339-77E8-4B57-B61D-09AC399E887E}" type="datetimeFigureOut">
              <a:rPr lang="en-PH" smtClean="0"/>
              <a:t>12/9/2013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142135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3FA1339-77E8-4B57-B61D-09AC399E887E}" type="datetimeFigureOut">
              <a:rPr lang="en-PH" smtClean="0"/>
              <a:t>12/9/2013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399140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3FA1339-77E8-4B57-B61D-09AC399E887E}" type="datetimeFigureOut">
              <a:rPr lang="en-PH" smtClean="0"/>
              <a:t>12/9/2013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6492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A1339-77E8-4B57-B61D-09AC399E887E}" type="datetimeFigureOut">
              <a:rPr lang="en-PH" smtClean="0"/>
              <a:t>12/9/2013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83573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83FA1339-77E8-4B57-B61D-09AC399E887E}" type="datetimeFigureOut">
              <a:rPr lang="en-PH" smtClean="0"/>
              <a:t>12/9/2013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7335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83FA1339-77E8-4B57-B61D-09AC399E887E}" type="datetimeFigureOut">
              <a:rPr lang="en-PH" smtClean="0"/>
              <a:t>12/9/2013</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175053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83FA1339-77E8-4B57-B61D-09AC399E887E}" type="datetimeFigureOut">
              <a:rPr lang="en-PH" smtClean="0"/>
              <a:t>12/9/2013</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415458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A1339-77E8-4B57-B61D-09AC399E887E}" type="datetimeFigureOut">
              <a:rPr lang="en-PH" smtClean="0"/>
              <a:t>12/9/2013</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94637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A1339-77E8-4B57-B61D-09AC399E887E}" type="datetimeFigureOut">
              <a:rPr lang="en-PH" smtClean="0"/>
              <a:t>12/9/2013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14526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A1339-77E8-4B57-B61D-09AC399E887E}" type="datetimeFigureOut">
              <a:rPr lang="en-PH" smtClean="0"/>
              <a:t>12/9/2013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20B7348-53D1-45AF-923B-9568B80CC451}" type="slidenum">
              <a:rPr lang="en-PH" smtClean="0"/>
              <a:t>‹#›</a:t>
            </a:fld>
            <a:endParaRPr lang="en-PH"/>
          </a:p>
        </p:txBody>
      </p:sp>
    </p:spTree>
    <p:extLst>
      <p:ext uri="{BB962C8B-B14F-4D97-AF65-F5344CB8AC3E}">
        <p14:creationId xmlns:p14="http://schemas.microsoft.com/office/powerpoint/2010/main" val="285070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A1339-77E8-4B57-B61D-09AC399E887E}" type="datetimeFigureOut">
              <a:rPr lang="en-PH" smtClean="0"/>
              <a:t>12/9/2013</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B7348-53D1-45AF-923B-9568B80CC451}" type="slidenum">
              <a:rPr lang="en-PH" smtClean="0"/>
              <a:t>‹#›</a:t>
            </a:fld>
            <a:endParaRPr lang="en-PH"/>
          </a:p>
        </p:txBody>
      </p:sp>
    </p:spTree>
    <p:extLst>
      <p:ext uri="{BB962C8B-B14F-4D97-AF65-F5344CB8AC3E}">
        <p14:creationId xmlns:p14="http://schemas.microsoft.com/office/powerpoint/2010/main" val="227086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PH" sz="8000" dirty="0" smtClean="0">
                <a:latin typeface="Algerian" pitchFamily="82" charset="0"/>
              </a:rPr>
              <a:t>Chapter 36</a:t>
            </a:r>
            <a:endParaRPr lang="en-PH" sz="8000" dirty="0">
              <a:latin typeface="Algerian" pitchFamily="82" charset="0"/>
            </a:endParaRPr>
          </a:p>
        </p:txBody>
      </p:sp>
      <p:sp>
        <p:nvSpPr>
          <p:cNvPr id="3" name="Subtitle 2"/>
          <p:cNvSpPr>
            <a:spLocks noGrp="1"/>
          </p:cNvSpPr>
          <p:nvPr>
            <p:ph type="subTitle" idx="1"/>
          </p:nvPr>
        </p:nvSpPr>
        <p:spPr/>
        <p:txBody>
          <a:bodyPr/>
          <a:lstStyle/>
          <a:p>
            <a:r>
              <a:rPr lang="en-PH" dirty="0" smtClean="0">
                <a:solidFill>
                  <a:schemeClr val="tx1"/>
                </a:solidFill>
                <a:latin typeface="Algerian" pitchFamily="82" charset="0"/>
              </a:rPr>
              <a:t>The First Cloud</a:t>
            </a:r>
            <a:endParaRPr lang="en-PH" dirty="0">
              <a:solidFill>
                <a:schemeClr val="tx1"/>
              </a:solidFill>
              <a:latin typeface="Algerian" pitchFamily="82" charset="0"/>
            </a:endParaRPr>
          </a:p>
        </p:txBody>
      </p:sp>
    </p:spTree>
    <p:extLst>
      <p:ext uri="{BB962C8B-B14F-4D97-AF65-F5344CB8AC3E}">
        <p14:creationId xmlns:p14="http://schemas.microsoft.com/office/powerpoint/2010/main" val="12931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52400"/>
            <a:ext cx="4419600" cy="6477000"/>
          </a:xfrm>
        </p:spPr>
        <p:txBody>
          <a:bodyPr>
            <a:normAutofit/>
          </a:bodyPr>
          <a:lstStyle/>
          <a:p>
            <a:pPr marL="0" indent="0">
              <a:buNone/>
            </a:pPr>
            <a:r>
              <a:rPr lang="en-PH" sz="1400" dirty="0"/>
              <a:t>Would these cries unheard by men reach the throne of God or be heard by the Mother of the distressed? The poor maiden who had never known a mother dared to confide these sorrows of an earthly love to that pure heart that knew only the love of daughter and of mother. In her despair she turned to that deified image of womanhood, the most beautiful idealization of the most ideal of all creatures, to that poetical creation of Christianity who unites in herself the two most beautiful phases of womanhood without its sorrows: those of virgin and mother,--to her whom we call Mary!</a:t>
            </a:r>
          </a:p>
        </p:txBody>
      </p:sp>
      <p:pic>
        <p:nvPicPr>
          <p:cNvPr id="5" name="Content Placeholder 4" descr="C:\Users\NENITA SIM PADUA\Downloads\noli me tangere\maria clara.png"/>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1" y="3886200"/>
            <a:ext cx="1676399" cy="2287541"/>
          </a:xfrm>
          <a:prstGeom prst="rect">
            <a:avLst/>
          </a:prstGeom>
          <a:noFill/>
          <a:ln>
            <a:noFill/>
          </a:ln>
        </p:spPr>
      </p:pic>
      <p:sp>
        <p:nvSpPr>
          <p:cNvPr id="6" name="Rounded Rectangular Callout 5"/>
          <p:cNvSpPr/>
          <p:nvPr/>
        </p:nvSpPr>
        <p:spPr>
          <a:xfrm>
            <a:off x="685800" y="1704109"/>
            <a:ext cx="3656965" cy="1109345"/>
          </a:xfrm>
          <a:prstGeom prst="wedgeRoundRectCallout">
            <a:avLst>
              <a:gd name="adj1" fmla="val -26372"/>
              <a:gd name="adj2" fmla="val 116594"/>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endParaRPr lang="en-PH" sz="1000" dirty="0">
              <a:ea typeface="Calibri"/>
              <a:cs typeface="Times New Roman"/>
            </a:endParaRPr>
          </a:p>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r>
              <a:rPr lang="en-PH" sz="1000" dirty="0" smtClean="0">
                <a:effectLst/>
                <a:ea typeface="Calibri"/>
                <a:cs typeface="Times New Roman"/>
              </a:rPr>
              <a:t>"</a:t>
            </a:r>
            <a:r>
              <a:rPr lang="en-PH" sz="1000" dirty="0">
                <a:effectLst/>
                <a:ea typeface="Calibri"/>
                <a:cs typeface="Times New Roman"/>
              </a:rPr>
              <a:t>My God, "why dost Thou thus cut a man off, why dost Thou deny him the love of others? Thou dost not deny him thy sunlight and thy air nor hide from him the sight of thy heaven! Why then deny him love, for without a sight of the sky,</a:t>
            </a:r>
            <a:r>
              <a:rPr lang="en-PH" sz="1100" dirty="0">
                <a:effectLst/>
                <a:ea typeface="Calibri"/>
                <a:cs typeface="Times New Roman"/>
              </a:rPr>
              <a:t> </a:t>
            </a:r>
            <a:r>
              <a:rPr lang="en-PH" sz="1000" dirty="0">
                <a:effectLst/>
                <a:ea typeface="Calibri"/>
                <a:cs typeface="Times New Roman"/>
              </a:rPr>
              <a:t>without air or sunlight, one can live, but without love--never!"</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p:txBody>
      </p:sp>
      <p:pic>
        <p:nvPicPr>
          <p:cNvPr id="7" name="Picture 6" descr="C:\Users\NENITA SIM PADUA\Downloads\noli me tangere\maria clara.pn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191000"/>
            <a:ext cx="1386205" cy="1739900"/>
          </a:xfrm>
          <a:prstGeom prst="rect">
            <a:avLst/>
          </a:prstGeom>
          <a:noFill/>
          <a:ln>
            <a:noFill/>
          </a:ln>
        </p:spPr>
      </p:pic>
      <p:sp>
        <p:nvSpPr>
          <p:cNvPr id="8" name="Rounded Rectangular Callout 7"/>
          <p:cNvSpPr/>
          <p:nvPr/>
        </p:nvSpPr>
        <p:spPr>
          <a:xfrm>
            <a:off x="4953000" y="2990215"/>
            <a:ext cx="1804035" cy="877570"/>
          </a:xfrm>
          <a:prstGeom prst="wedgeRoundRectCallout">
            <a:avLst>
              <a:gd name="adj1" fmla="val 63030"/>
              <a:gd name="adj2" fmla="val 89401"/>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"Mother, mother! tell them that I'm ill,</a:t>
            </a:r>
          </a:p>
          <a:p>
            <a:pPr marL="0" marR="0" algn="ctr">
              <a:lnSpc>
                <a:spcPct val="115000"/>
              </a:lnSpc>
              <a:spcBef>
                <a:spcPts val="0"/>
              </a:spcBef>
              <a:spcAft>
                <a:spcPts val="1000"/>
              </a:spcAft>
            </a:pPr>
            <a:r>
              <a:rPr lang="en-PH" sz="1100">
                <a:effectLst/>
                <a:ea typeface="Calibri"/>
                <a:cs typeface="Times New Roman"/>
              </a:rPr>
              <a:t>"Oh, if I only had--"</a:t>
            </a:r>
          </a:p>
        </p:txBody>
      </p:sp>
    </p:spTree>
    <p:extLst>
      <p:ext uri="{BB962C8B-B14F-4D97-AF65-F5344CB8AC3E}">
        <p14:creationId xmlns:p14="http://schemas.microsoft.com/office/powerpoint/2010/main" val="5258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mph" presetSubtype="0" fill="remove" nodeType="clickEffect">
                                  <p:stCondLst>
                                    <p:cond delay="0"/>
                                  </p:stCondLst>
                                  <p:childTnLst>
                                    <p:animClr clrSpc="rgb" dir="cw">
                                      <p:cBhvr override="childStyle">
                                        <p:cTn id="31" dur="250" autoRev="1" fill="remove"/>
                                        <p:tgtEl>
                                          <p:spTgt spid="4">
                                            <p:txEl>
                                              <p:pRg st="0" end="0"/>
                                            </p:txEl>
                                          </p:spTgt>
                                        </p:tgtEl>
                                        <p:attrNameLst>
                                          <p:attrName>style.color</p:attrName>
                                        </p:attrNameLst>
                                      </p:cBhvr>
                                      <p:to>
                                        <a:schemeClr val="bg1"/>
                                      </p:to>
                                    </p:animClr>
                                    <p:animClr clrSpc="rgb" dir="cw">
                                      <p:cBhvr>
                                        <p:cTn id="32" dur="250" autoRev="1" fill="remove"/>
                                        <p:tgtEl>
                                          <p:spTgt spid="4">
                                            <p:txEl>
                                              <p:pRg st="0" end="0"/>
                                            </p:txEl>
                                          </p:spTgt>
                                        </p:tgtEl>
                                        <p:attrNameLst>
                                          <p:attrName>fillcolor</p:attrName>
                                        </p:attrNameLst>
                                      </p:cBhvr>
                                      <p:to>
                                        <a:schemeClr val="bg1"/>
                                      </p:to>
                                    </p:animClr>
                                    <p:set>
                                      <p:cBhvr>
                                        <p:cTn id="33" dur="250" autoRev="1" fill="remove"/>
                                        <p:tgtEl>
                                          <p:spTgt spid="4">
                                            <p:txEl>
                                              <p:pRg st="0" end="0"/>
                                            </p:txEl>
                                          </p:spTgt>
                                        </p:tgtEl>
                                        <p:attrNameLst>
                                          <p:attrName>fill.type</p:attrName>
                                        </p:attrNameLst>
                                      </p:cBhvr>
                                      <p:to>
                                        <p:strVal val="solid"/>
                                      </p:to>
                                    </p:set>
                                    <p:set>
                                      <p:cBhvr>
                                        <p:cTn id="34" dur="250" autoRev="1" fill="remove"/>
                                        <p:tgtEl>
                                          <p:spTgt spid="4">
                                            <p:txEl>
                                              <p:pRg st="0" end="0"/>
                                            </p:tx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PH" sz="6600" dirty="0" smtClean="0">
                <a:latin typeface="Algerian" pitchFamily="82" charset="0"/>
              </a:rPr>
              <a:t>Chapter 37</a:t>
            </a:r>
            <a:endParaRPr lang="en-PH" sz="6600" dirty="0">
              <a:latin typeface="Algerian" pitchFamily="82" charset="0"/>
            </a:endParaRPr>
          </a:p>
        </p:txBody>
      </p:sp>
      <p:sp>
        <p:nvSpPr>
          <p:cNvPr id="3" name="Subtitle 2"/>
          <p:cNvSpPr>
            <a:spLocks noGrp="1"/>
          </p:cNvSpPr>
          <p:nvPr>
            <p:ph type="subTitle" idx="1"/>
          </p:nvPr>
        </p:nvSpPr>
        <p:spPr/>
        <p:txBody>
          <a:bodyPr>
            <a:normAutofit/>
          </a:bodyPr>
          <a:lstStyle/>
          <a:p>
            <a:r>
              <a:rPr lang="en-PH" dirty="0" smtClean="0">
                <a:solidFill>
                  <a:schemeClr val="tx1"/>
                </a:solidFill>
                <a:latin typeface="Algerian" pitchFamily="82" charset="0"/>
              </a:rPr>
              <a:t>His Excellency </a:t>
            </a:r>
            <a:endParaRPr lang="en-PH" dirty="0">
              <a:solidFill>
                <a:schemeClr val="tx1"/>
              </a:solidFill>
              <a:latin typeface="Algerian" pitchFamily="82" charset="0"/>
            </a:endParaRPr>
          </a:p>
        </p:txBody>
      </p:sp>
    </p:spTree>
    <p:extLst>
      <p:ext uri="{BB962C8B-B14F-4D97-AF65-F5344CB8AC3E}">
        <p14:creationId xmlns:p14="http://schemas.microsoft.com/office/powerpoint/2010/main" val="360018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228600"/>
            <a:ext cx="4038600" cy="6430963"/>
          </a:xfrm>
        </p:spPr>
        <p:txBody>
          <a:bodyPr>
            <a:normAutofit/>
          </a:bodyPr>
          <a:lstStyle/>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endParaRPr lang="en-PH" sz="1200" dirty="0"/>
          </a:p>
          <a:p>
            <a:pPr marL="0" indent="0">
              <a:buNone/>
            </a:pPr>
            <a:endParaRPr lang="en-PH" sz="1200" dirty="0" smtClean="0"/>
          </a:p>
          <a:p>
            <a:pPr marL="0" indent="0">
              <a:buNone/>
            </a:pPr>
            <a:r>
              <a:rPr lang="en-PH" sz="1200" dirty="0" smtClean="0"/>
              <a:t>In </a:t>
            </a:r>
            <a:r>
              <a:rPr lang="en-PH" sz="1200" dirty="0"/>
              <a:t>the hall were gathered various Spaniards mingled with soldiers and officials of San Diego and </a:t>
            </a:r>
            <a:r>
              <a:rPr lang="en-PH" sz="1200" dirty="0" err="1"/>
              <a:t>neighboring</a:t>
            </a:r>
            <a:r>
              <a:rPr lang="en-PH" sz="1200" dirty="0"/>
              <a:t> towns, standing in groups conversing or disputing. There were also to be seen all the friars, with the exception of Padre </a:t>
            </a:r>
            <a:r>
              <a:rPr lang="en-PH" sz="1200" dirty="0" err="1"/>
              <a:t>Damaso</a:t>
            </a:r>
            <a:r>
              <a:rPr lang="en-PH" sz="1200" dirty="0"/>
              <a:t>, and they wanted to go in to pay their respects to his Excellency</a:t>
            </a:r>
            <a:r>
              <a:rPr lang="en-PH" sz="1200" dirty="0" smtClean="0"/>
              <a:t>.</a:t>
            </a:r>
          </a:p>
          <a:p>
            <a:pPr marL="0" indent="0">
              <a:buNone/>
            </a:pPr>
            <a:endParaRPr lang="en-PH" sz="1200" dirty="0" smtClean="0"/>
          </a:p>
        </p:txBody>
      </p:sp>
      <p:sp>
        <p:nvSpPr>
          <p:cNvPr id="4" name="Content Placeholder 3"/>
          <p:cNvSpPr>
            <a:spLocks noGrp="1"/>
          </p:cNvSpPr>
          <p:nvPr>
            <p:ph sz="half" idx="2"/>
          </p:nvPr>
        </p:nvSpPr>
        <p:spPr>
          <a:xfrm>
            <a:off x="4267200" y="152400"/>
            <a:ext cx="4800600" cy="6629400"/>
          </a:xfrm>
        </p:spPr>
        <p:txBody>
          <a:bodyPr>
            <a:normAutofit/>
          </a:bodyPr>
          <a:lstStyle/>
          <a:p>
            <a:pPr marL="0" indent="0">
              <a:buNone/>
            </a:pPr>
            <a:r>
              <a:rPr lang="en-PH" sz="1200" dirty="0"/>
              <a:t>All were filled with surprise; surely his Excellency must be greatly irritated to dare to make the friars wait!</a:t>
            </a:r>
          </a:p>
          <a:p>
            <a:pPr marL="0" indent="0">
              <a:buNone/>
            </a:pPr>
            <a:endParaRPr lang="en-PH" sz="1200" dirty="0"/>
          </a:p>
        </p:txBody>
      </p:sp>
      <p:sp>
        <p:nvSpPr>
          <p:cNvPr id="5" name="Rectangular Callout 4"/>
          <p:cNvSpPr/>
          <p:nvPr/>
        </p:nvSpPr>
        <p:spPr>
          <a:xfrm>
            <a:off x="457200" y="381000"/>
            <a:ext cx="3810000" cy="1828800"/>
          </a:xfrm>
          <a:prstGeom prst="wedge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"I Want to talk with that young man," said his Excellency to an aide. "He has aroused all my interest. They have already gone to look for him, General. But here is a young man from Manila who insists on being introduced. We told him that your Excellency had no time for interviews, that you had not come to give audiences, but to see the town and the procession, and he answered that your Excellency always has time to dispense justice--"If I am not mistaken," said the latter with a slight bow, "he is the young man who this morning had </a:t>
            </a:r>
            <a:endParaRPr lang="en-PH" sz="1200" dirty="0">
              <a:solidFill>
                <a:schemeClr val="tx1"/>
              </a:solidFill>
            </a:endParaRPr>
          </a:p>
        </p:txBody>
      </p:sp>
      <p:sp>
        <p:nvSpPr>
          <p:cNvPr id="6" name="Rounded Rectangular Callout 5"/>
          <p:cNvSpPr/>
          <p:nvPr/>
        </p:nvSpPr>
        <p:spPr>
          <a:xfrm>
            <a:off x="457200" y="2667000"/>
            <a:ext cx="2971800" cy="762000"/>
          </a:xfrm>
          <a:prstGeom prst="wedgeRound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200" dirty="0" smtClean="0">
              <a:solidFill>
                <a:schemeClr val="tx1"/>
              </a:solidFill>
            </a:endParaRPr>
          </a:p>
          <a:p>
            <a:pPr algn="ctr"/>
            <a:r>
              <a:rPr lang="en-PH" sz="1200" dirty="0" smtClean="0">
                <a:solidFill>
                  <a:schemeClr val="tx1"/>
                </a:solidFill>
              </a:rPr>
              <a:t>"</a:t>
            </a:r>
            <a:r>
              <a:rPr lang="en-PH" sz="1200" dirty="0">
                <a:solidFill>
                  <a:schemeClr val="tx1"/>
                </a:solidFill>
              </a:rPr>
              <a:t>Still another? Has this friar set himself to stir up the whole province or does he think that he governs here? Show the young man in."</a:t>
            </a:r>
          </a:p>
          <a:p>
            <a:pPr algn="ctr"/>
            <a:endParaRPr lang="en-PH" sz="1200" dirty="0">
              <a:solidFill>
                <a:schemeClr val="tx1"/>
              </a:solidFill>
            </a:endParaRPr>
          </a:p>
        </p:txBody>
      </p:sp>
      <p:sp>
        <p:nvSpPr>
          <p:cNvPr id="7" name="Rectangular Callout 6"/>
          <p:cNvSpPr/>
          <p:nvPr/>
        </p:nvSpPr>
        <p:spPr>
          <a:xfrm>
            <a:off x="457200" y="4800600"/>
            <a:ext cx="2819400" cy="838200"/>
          </a:xfrm>
          <a:prstGeom prst="wedge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"His Excellency the Captain-General begs your Reverences to wait a moment," said the aide. "Come in, young man!"</a:t>
            </a:r>
          </a:p>
          <a:p>
            <a:pPr algn="ctr"/>
            <a:endParaRPr lang="en-PH" sz="1200" dirty="0">
              <a:solidFill>
                <a:schemeClr val="tx1"/>
              </a:solidFill>
            </a:endParaRPr>
          </a:p>
        </p:txBody>
      </p:sp>
      <p:sp>
        <p:nvSpPr>
          <p:cNvPr id="8" name="Rectangle 7"/>
          <p:cNvSpPr/>
          <p:nvPr/>
        </p:nvSpPr>
        <p:spPr>
          <a:xfrm>
            <a:off x="152400" y="5791200"/>
            <a:ext cx="4343400" cy="381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200" dirty="0" smtClean="0">
              <a:solidFill>
                <a:schemeClr val="tx1"/>
              </a:solidFill>
            </a:endParaRPr>
          </a:p>
          <a:p>
            <a:pPr algn="ctr"/>
            <a:r>
              <a:rPr lang="en-PH" sz="1200" dirty="0" smtClean="0">
                <a:solidFill>
                  <a:schemeClr val="tx1"/>
                </a:solidFill>
              </a:rPr>
              <a:t>The </a:t>
            </a:r>
            <a:r>
              <a:rPr lang="en-PH" sz="1200" dirty="0" err="1">
                <a:solidFill>
                  <a:schemeClr val="tx1"/>
                </a:solidFill>
              </a:rPr>
              <a:t>Manilan</a:t>
            </a:r>
            <a:r>
              <a:rPr lang="en-PH" sz="1200" dirty="0">
                <a:solidFill>
                  <a:schemeClr val="tx1"/>
                </a:solidFill>
              </a:rPr>
              <a:t> who had confounded Greek with Tagalog entered the room pale and trembling.</a:t>
            </a:r>
          </a:p>
          <a:p>
            <a:pPr algn="ctr"/>
            <a:endParaRPr lang="en-PH" sz="1200" dirty="0">
              <a:solidFill>
                <a:schemeClr val="tx1"/>
              </a:solidFill>
            </a:endParaRPr>
          </a:p>
        </p:txBody>
      </p:sp>
      <p:sp>
        <p:nvSpPr>
          <p:cNvPr id="9" name="Rounded Rectangular Callout 8"/>
          <p:cNvSpPr/>
          <p:nvPr/>
        </p:nvSpPr>
        <p:spPr>
          <a:xfrm>
            <a:off x="4495800" y="685800"/>
            <a:ext cx="1676400" cy="685800"/>
          </a:xfrm>
          <a:prstGeom prst="wedgeRound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PH" sz="1200" dirty="0">
                <a:solidFill>
                  <a:schemeClr val="tx1"/>
                </a:solidFill>
              </a:rPr>
              <a:t>"I haven't anything to say to him, I'm wasting my time here."</a:t>
            </a:r>
          </a:p>
        </p:txBody>
      </p:sp>
      <p:sp>
        <p:nvSpPr>
          <p:cNvPr id="10" name="Rectangular Callout 9"/>
          <p:cNvSpPr/>
          <p:nvPr/>
        </p:nvSpPr>
        <p:spPr>
          <a:xfrm>
            <a:off x="6466321" y="1156855"/>
            <a:ext cx="2133600" cy="1066800"/>
          </a:xfrm>
          <a:prstGeom prst="wedgeRectCallout">
            <a:avLst>
              <a:gd name="adj1" fmla="val -4599"/>
              <a:gd name="adj2" fmla="val 71591"/>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"Wouldn't it be better that we find out how he stands? "We should avoid a scandal, and should be able to remind him of his duties toward--religion."</a:t>
            </a:r>
          </a:p>
          <a:p>
            <a:pPr algn="ctr"/>
            <a:endParaRPr lang="en-PH" sz="1200" dirty="0">
              <a:solidFill>
                <a:schemeClr val="tx1"/>
              </a:solidFill>
            </a:endParaRPr>
          </a:p>
        </p:txBody>
      </p:sp>
      <p:sp>
        <p:nvSpPr>
          <p:cNvPr id="11" name="Rectangle 10"/>
          <p:cNvSpPr/>
          <p:nvPr/>
        </p:nvSpPr>
        <p:spPr>
          <a:xfrm>
            <a:off x="7533121" y="2435456"/>
            <a:ext cx="1139825" cy="29654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Padre </a:t>
            </a:r>
            <a:r>
              <a:rPr lang="en-PH" sz="1100" dirty="0" err="1">
                <a:effectLst/>
                <a:ea typeface="Calibri"/>
                <a:cs typeface="Times New Roman"/>
              </a:rPr>
              <a:t>Salvi</a:t>
            </a:r>
            <a:endParaRPr lang="en-PH" sz="1100" dirty="0">
              <a:effectLst/>
              <a:ea typeface="Calibri"/>
              <a:cs typeface="Times New Roman"/>
            </a:endParaRPr>
          </a:p>
        </p:txBody>
      </p:sp>
      <p:sp>
        <p:nvSpPr>
          <p:cNvPr id="12" name="Rectangle 11"/>
          <p:cNvSpPr/>
          <p:nvPr/>
        </p:nvSpPr>
        <p:spPr>
          <a:xfrm>
            <a:off x="4572000" y="2737196"/>
            <a:ext cx="3098800" cy="7239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said the aide as he ushered out the youth who did not understand Greek and whose countenance was now beaming with satisfaction.</a:t>
            </a:r>
          </a:p>
        </p:txBody>
      </p:sp>
      <p:sp>
        <p:nvSpPr>
          <p:cNvPr id="13" name="Rectangle 12"/>
          <p:cNvSpPr/>
          <p:nvPr/>
        </p:nvSpPr>
        <p:spPr>
          <a:xfrm>
            <a:off x="5118678" y="3461096"/>
            <a:ext cx="3429000" cy="1200329"/>
          </a:xfrm>
          <a:prstGeom prst="rect">
            <a:avLst/>
          </a:prstGeom>
        </p:spPr>
        <p:txBody>
          <a:bodyPr wrap="square">
            <a:spAutoFit/>
          </a:bodyPr>
          <a:lstStyle/>
          <a:p>
            <a:r>
              <a:rPr lang="en-PH" sz="1200" dirty="0"/>
              <a:t>Fray </a:t>
            </a:r>
            <a:r>
              <a:rPr lang="en-PH" sz="1200" dirty="0" err="1"/>
              <a:t>Sibyla</a:t>
            </a:r>
            <a:r>
              <a:rPr lang="en-PH" sz="1200" dirty="0"/>
              <a:t> entered first, Padre </a:t>
            </a:r>
            <a:r>
              <a:rPr lang="en-PH" sz="1200" dirty="0" err="1"/>
              <a:t>Salvi</a:t>
            </a:r>
            <a:r>
              <a:rPr lang="en-PH" sz="1200" dirty="0"/>
              <a:t>, Padre Martin, and the other priests following. They all made respectful bows with the exception of Padre </a:t>
            </a:r>
            <a:r>
              <a:rPr lang="en-PH" sz="1200" dirty="0" err="1"/>
              <a:t>Sibyla</a:t>
            </a:r>
            <a:r>
              <a:rPr lang="en-PH" sz="1200" dirty="0"/>
              <a:t>, who even in bending preserved a certain air of superiority. Padre </a:t>
            </a:r>
            <a:r>
              <a:rPr lang="en-PH" sz="1200" dirty="0" err="1"/>
              <a:t>Salvi</a:t>
            </a:r>
            <a:r>
              <a:rPr lang="en-PH" sz="1200" dirty="0"/>
              <a:t> on the other hand almost doubled himself over the girdle.</a:t>
            </a:r>
          </a:p>
        </p:txBody>
      </p:sp>
      <p:sp>
        <p:nvSpPr>
          <p:cNvPr id="14" name="Rounded Rectangular Callout 13"/>
          <p:cNvSpPr/>
          <p:nvPr/>
        </p:nvSpPr>
        <p:spPr>
          <a:xfrm>
            <a:off x="4388601" y="4742698"/>
            <a:ext cx="2077720" cy="605155"/>
          </a:xfrm>
          <a:prstGeom prst="wedgeRoundRectCallout">
            <a:avLst>
              <a:gd name="adj1" fmla="val -4068"/>
              <a:gd name="adj2" fmla="val 101106"/>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"Which of your Reverences is Padre Damaso?"</a:t>
            </a:r>
          </a:p>
        </p:txBody>
      </p:sp>
      <p:sp>
        <p:nvSpPr>
          <p:cNvPr id="15" name="Rectangle 14"/>
          <p:cNvSpPr/>
          <p:nvPr/>
        </p:nvSpPr>
        <p:spPr>
          <a:xfrm>
            <a:off x="5882756" y="5465618"/>
            <a:ext cx="3300730" cy="121109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200" dirty="0">
                <a:effectLst/>
                <a:ea typeface="Calibri"/>
                <a:cs typeface="Times New Roman"/>
              </a:rPr>
              <a:t>asked the Captain-General without any preliminary greeting, neither asking them to be seated nor inquiring about their health nor addressing them with the flattering speeches to which such important personages are accustomed.</a:t>
            </a:r>
          </a:p>
        </p:txBody>
      </p:sp>
    </p:spTree>
    <p:extLst>
      <p:ext uri="{BB962C8B-B14F-4D97-AF65-F5344CB8AC3E}">
        <p14:creationId xmlns:p14="http://schemas.microsoft.com/office/powerpoint/2010/main" val="4587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15" end="15"/>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9" dur="500"/>
                                        <p:tgtEl>
                                          <p:spTgt spid="4">
                                            <p:txEl>
                                              <p:pRg st="0" end="0"/>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32" presetClass="emph" presetSubtype="0" fill="hold" grpId="0" nodeType="clickEffect">
                                  <p:stCondLst>
                                    <p:cond delay="0"/>
                                  </p:stCondLst>
                                  <p:childTnLst>
                                    <p:animRot by="120000">
                                      <p:cBhvr>
                                        <p:cTn id="58" dur="100" fill="hold">
                                          <p:stCondLst>
                                            <p:cond delay="0"/>
                                          </p:stCondLst>
                                        </p:cTn>
                                        <p:tgtEl>
                                          <p:spTgt spid="11"/>
                                        </p:tgtEl>
                                        <p:attrNameLst>
                                          <p:attrName>r</p:attrName>
                                        </p:attrNameLst>
                                      </p:cBhvr>
                                    </p:animRot>
                                    <p:animRot by="-240000">
                                      <p:cBhvr>
                                        <p:cTn id="59" dur="200" fill="hold">
                                          <p:stCondLst>
                                            <p:cond delay="200"/>
                                          </p:stCondLst>
                                        </p:cTn>
                                        <p:tgtEl>
                                          <p:spTgt spid="11"/>
                                        </p:tgtEl>
                                        <p:attrNameLst>
                                          <p:attrName>r</p:attrName>
                                        </p:attrNameLst>
                                      </p:cBhvr>
                                    </p:animRot>
                                    <p:animRot by="240000">
                                      <p:cBhvr>
                                        <p:cTn id="60" dur="200" fill="hold">
                                          <p:stCondLst>
                                            <p:cond delay="400"/>
                                          </p:stCondLst>
                                        </p:cTn>
                                        <p:tgtEl>
                                          <p:spTgt spid="11"/>
                                        </p:tgtEl>
                                        <p:attrNameLst>
                                          <p:attrName>r</p:attrName>
                                        </p:attrNameLst>
                                      </p:cBhvr>
                                    </p:animRot>
                                    <p:animRot by="-240000">
                                      <p:cBhvr>
                                        <p:cTn id="61" dur="200" fill="hold">
                                          <p:stCondLst>
                                            <p:cond delay="600"/>
                                          </p:stCondLst>
                                        </p:cTn>
                                        <p:tgtEl>
                                          <p:spTgt spid="11"/>
                                        </p:tgtEl>
                                        <p:attrNameLst>
                                          <p:attrName>r</p:attrName>
                                        </p:attrNameLst>
                                      </p:cBhvr>
                                    </p:animRot>
                                    <p:animRot by="120000">
                                      <p:cBhvr>
                                        <p:cTn id="62" dur="200" fill="hold">
                                          <p:stCondLst>
                                            <p:cond delay="800"/>
                                          </p:stCondLst>
                                        </p:cTn>
                                        <p:tgtEl>
                                          <p:spTgt spid="11"/>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randombar(horizontal)">
                                      <p:cBhvr>
                                        <p:cTn id="74" dur="5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500" fill="hold"/>
                                        <p:tgtEl>
                                          <p:spTgt spid="15"/>
                                        </p:tgtEl>
                                        <p:attrNameLst>
                                          <p:attrName>ppt_w</p:attrName>
                                        </p:attrNameLst>
                                      </p:cBhvr>
                                      <p:tavLst>
                                        <p:tav tm="0">
                                          <p:val>
                                            <p:fltVal val="0"/>
                                          </p:val>
                                        </p:tav>
                                        <p:tav tm="100000">
                                          <p:val>
                                            <p:strVal val="#ppt_w"/>
                                          </p:val>
                                        </p:tav>
                                      </p:tavLst>
                                    </p:anim>
                                    <p:anim calcmode="lin" valueType="num">
                                      <p:cBhvr>
                                        <p:cTn id="87" dur="500" fill="hold"/>
                                        <p:tgtEl>
                                          <p:spTgt spid="15"/>
                                        </p:tgtEl>
                                        <p:attrNameLst>
                                          <p:attrName>ppt_h</p:attrName>
                                        </p:attrNameLst>
                                      </p:cBhvr>
                                      <p:tavLst>
                                        <p:tav tm="0">
                                          <p:val>
                                            <p:fltVal val="0"/>
                                          </p:val>
                                        </p:tav>
                                        <p:tav tm="100000">
                                          <p:val>
                                            <p:strVal val="#ppt_h"/>
                                          </p:val>
                                        </p:tav>
                                      </p:tavLst>
                                    </p:anim>
                                    <p:animEffect transition="in" filter="fade">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332508" y="367146"/>
            <a:ext cx="1600200" cy="762000"/>
          </a:xfrm>
          <a:prstGeom prst="wedgeRound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"Padre </a:t>
            </a:r>
            <a:r>
              <a:rPr lang="en-PH" sz="1200" dirty="0" err="1">
                <a:solidFill>
                  <a:schemeClr val="tx1"/>
                </a:solidFill>
              </a:rPr>
              <a:t>Damaso</a:t>
            </a:r>
            <a:r>
              <a:rPr lang="en-PH" sz="1200" dirty="0">
                <a:solidFill>
                  <a:schemeClr val="tx1"/>
                </a:solidFill>
              </a:rPr>
              <a:t> is not here among us, sir,"</a:t>
            </a:r>
          </a:p>
          <a:p>
            <a:pPr algn="ctr"/>
            <a:endParaRPr lang="en-PH" sz="1200" dirty="0">
              <a:solidFill>
                <a:schemeClr val="tx1"/>
              </a:solidFill>
            </a:endParaRPr>
          </a:p>
        </p:txBody>
      </p:sp>
      <p:sp>
        <p:nvSpPr>
          <p:cNvPr id="7" name="Rectangle 6"/>
          <p:cNvSpPr/>
          <p:nvPr/>
        </p:nvSpPr>
        <p:spPr>
          <a:xfrm>
            <a:off x="540326" y="1302327"/>
            <a:ext cx="3803073" cy="374073"/>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r>
              <a:rPr lang="en-PH" sz="1200" dirty="0" smtClean="0">
                <a:solidFill>
                  <a:schemeClr val="tx1"/>
                </a:solidFill>
              </a:rPr>
              <a:t>replied Fray </a:t>
            </a:r>
            <a:r>
              <a:rPr lang="en-PH" sz="1200" dirty="0" err="1" smtClean="0">
                <a:solidFill>
                  <a:schemeClr val="tx1"/>
                </a:solidFill>
              </a:rPr>
              <a:t>Sibyla</a:t>
            </a:r>
            <a:r>
              <a:rPr lang="en-PH" sz="1200" dirty="0" smtClean="0">
                <a:solidFill>
                  <a:schemeClr val="tx1"/>
                </a:solidFill>
              </a:rPr>
              <a:t> in the same dry tone as that used by his Excellency.</a:t>
            </a: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smtClean="0">
              <a:solidFill>
                <a:schemeClr val="tx1"/>
              </a:solidFill>
            </a:endParaRPr>
          </a:p>
          <a:p>
            <a:pPr algn="ctr"/>
            <a:endParaRPr lang="en-PH" sz="1200" dirty="0">
              <a:solidFill>
                <a:schemeClr val="tx1"/>
              </a:solidFill>
            </a:endParaRPr>
          </a:p>
        </p:txBody>
      </p:sp>
      <p:sp>
        <p:nvSpPr>
          <p:cNvPr id="8" name="Rounded Rectangular Callout 7"/>
          <p:cNvSpPr/>
          <p:nvPr/>
        </p:nvSpPr>
        <p:spPr>
          <a:xfrm>
            <a:off x="332508" y="1984664"/>
            <a:ext cx="3706091" cy="1447800"/>
          </a:xfrm>
          <a:prstGeom prst="wedgeRound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PH" sz="1200" dirty="0" smtClean="0">
                <a:solidFill>
                  <a:schemeClr val="tx1"/>
                </a:solidFill>
              </a:rPr>
              <a:t>“</a:t>
            </a:r>
          </a:p>
          <a:p>
            <a:endParaRPr lang="en-PH" sz="1200" dirty="0">
              <a:solidFill>
                <a:schemeClr val="tx1"/>
              </a:solidFill>
            </a:endParaRPr>
          </a:p>
          <a:p>
            <a:endParaRPr lang="en-PH" sz="1200" dirty="0" smtClean="0">
              <a:solidFill>
                <a:schemeClr val="tx1"/>
              </a:solidFill>
            </a:endParaRPr>
          </a:p>
          <a:p>
            <a:endParaRPr lang="en-PH" sz="1200" dirty="0">
              <a:solidFill>
                <a:schemeClr val="tx1"/>
              </a:solidFill>
            </a:endParaRPr>
          </a:p>
          <a:p>
            <a:endParaRPr lang="en-PH" sz="1200" dirty="0" smtClean="0">
              <a:solidFill>
                <a:schemeClr val="tx1"/>
              </a:solidFill>
            </a:endParaRPr>
          </a:p>
          <a:p>
            <a:endParaRPr lang="en-PH" sz="1200" dirty="0">
              <a:solidFill>
                <a:schemeClr val="tx1"/>
              </a:solidFill>
            </a:endParaRPr>
          </a:p>
          <a:p>
            <a:endParaRPr lang="en-PH" sz="1200" dirty="0" smtClean="0">
              <a:solidFill>
                <a:schemeClr val="tx1"/>
              </a:solidFill>
            </a:endParaRPr>
          </a:p>
          <a:p>
            <a:r>
              <a:rPr lang="en-PH" sz="1200" dirty="0" smtClean="0">
                <a:solidFill>
                  <a:schemeClr val="tx1"/>
                </a:solidFill>
              </a:rPr>
              <a:t>Your </a:t>
            </a:r>
            <a:r>
              <a:rPr lang="en-PH" sz="1200" dirty="0">
                <a:solidFill>
                  <a:schemeClr val="tx1"/>
                </a:solidFill>
              </a:rPr>
              <a:t>Excellency's servant is in bed sick," added Padre </a:t>
            </a:r>
            <a:endParaRPr lang="en-PH" sz="1200" dirty="0" smtClean="0">
              <a:solidFill>
                <a:schemeClr val="tx1"/>
              </a:solidFill>
            </a:endParaRPr>
          </a:p>
          <a:p>
            <a:r>
              <a:rPr lang="en-PH" sz="1200" dirty="0" err="1" smtClean="0">
                <a:solidFill>
                  <a:schemeClr val="tx1"/>
                </a:solidFill>
              </a:rPr>
              <a:t>Salvi</a:t>
            </a:r>
            <a:r>
              <a:rPr lang="en-PH" sz="1200" dirty="0" smtClean="0">
                <a:solidFill>
                  <a:schemeClr val="tx1"/>
                </a:solidFill>
              </a:rPr>
              <a:t> </a:t>
            </a:r>
            <a:r>
              <a:rPr lang="en-PH" sz="1200" dirty="0">
                <a:solidFill>
                  <a:schemeClr val="tx1"/>
                </a:solidFill>
              </a:rPr>
              <a:t>humbly. "After having the pleasure of welcoming you and of informing ourselves concerning your Excellency's health, as is the duty of all good subjects of the King and of every person of culture, we have come in the name of the respected servant of your Excellency who has had the misfortune--"</a:t>
            </a:r>
          </a:p>
          <a:p>
            <a:r>
              <a:rPr lang="en-PH" sz="1200" dirty="0">
                <a:solidFill>
                  <a:schemeClr val="tx1"/>
                </a:solidFill>
              </a:rPr>
              <a:t> </a:t>
            </a:r>
          </a:p>
          <a:p>
            <a:r>
              <a:rPr lang="en-PH" sz="1200" dirty="0">
                <a:solidFill>
                  <a:schemeClr val="tx1"/>
                </a:solidFill>
              </a:rPr>
              <a:t> </a:t>
            </a:r>
          </a:p>
          <a:p>
            <a:r>
              <a:rPr lang="en-PH" sz="1200" dirty="0">
                <a:solidFill>
                  <a:schemeClr val="tx1"/>
                </a:solidFill>
              </a:rPr>
              <a:t> </a:t>
            </a:r>
          </a:p>
          <a:p>
            <a:r>
              <a:rPr lang="en-PH" sz="1200" dirty="0">
                <a:solidFill>
                  <a:schemeClr val="tx1"/>
                </a:solidFill>
              </a:rPr>
              <a:t> </a:t>
            </a:r>
          </a:p>
          <a:p>
            <a:r>
              <a:rPr lang="en-PH" sz="1200" dirty="0">
                <a:solidFill>
                  <a:schemeClr val="tx1"/>
                </a:solidFill>
              </a:rPr>
              <a:t> </a:t>
            </a:r>
          </a:p>
          <a:p>
            <a:r>
              <a:rPr lang="en-PH" sz="1200" dirty="0">
                <a:solidFill>
                  <a:schemeClr val="tx1"/>
                </a:solidFill>
              </a:rPr>
              <a:t> </a:t>
            </a:r>
          </a:p>
          <a:p>
            <a:r>
              <a:rPr lang="en-PH" sz="1200" dirty="0">
                <a:solidFill>
                  <a:schemeClr val="tx1"/>
                </a:solidFill>
              </a:rPr>
              <a:t> </a:t>
            </a:r>
          </a:p>
        </p:txBody>
      </p:sp>
      <p:sp>
        <p:nvSpPr>
          <p:cNvPr id="9" name="Rectangular Callout 8"/>
          <p:cNvSpPr/>
          <p:nvPr/>
        </p:nvSpPr>
        <p:spPr>
          <a:xfrm>
            <a:off x="1104900" y="3733800"/>
            <a:ext cx="2933699" cy="1219200"/>
          </a:xfrm>
          <a:prstGeom prst="wedge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200" dirty="0" smtClean="0">
              <a:solidFill>
                <a:schemeClr val="tx1"/>
              </a:solidFill>
            </a:endParaRPr>
          </a:p>
          <a:p>
            <a:pPr algn="ctr"/>
            <a:r>
              <a:rPr lang="en-PH" sz="1200" dirty="0" smtClean="0">
                <a:solidFill>
                  <a:schemeClr val="tx1"/>
                </a:solidFill>
              </a:rPr>
              <a:t>"</a:t>
            </a:r>
            <a:r>
              <a:rPr lang="en-PH" sz="1200" dirty="0">
                <a:solidFill>
                  <a:schemeClr val="tx1"/>
                </a:solidFill>
              </a:rPr>
              <a:t>Oh!" interrupted the Captain-General, twirling a chair about on one leg and smiling nervously, "if all the servants of my Excellency were like his Reverence, Padre </a:t>
            </a:r>
            <a:r>
              <a:rPr lang="en-PH" sz="1200" dirty="0" err="1">
                <a:solidFill>
                  <a:schemeClr val="tx1"/>
                </a:solidFill>
              </a:rPr>
              <a:t>Damaso</a:t>
            </a:r>
            <a:r>
              <a:rPr lang="en-PH" sz="1200" dirty="0">
                <a:solidFill>
                  <a:schemeClr val="tx1"/>
                </a:solidFill>
              </a:rPr>
              <a:t>, I should prefer myself to serve my Excellency!"</a:t>
            </a:r>
          </a:p>
          <a:p>
            <a:pPr algn="ctr"/>
            <a:endParaRPr lang="en-PH" sz="1200" dirty="0">
              <a:solidFill>
                <a:schemeClr val="tx1"/>
              </a:solidFill>
            </a:endParaRPr>
          </a:p>
        </p:txBody>
      </p:sp>
      <p:sp>
        <p:nvSpPr>
          <p:cNvPr id="10" name="Rectangle 9"/>
          <p:cNvSpPr/>
          <p:nvPr/>
        </p:nvSpPr>
        <p:spPr>
          <a:xfrm>
            <a:off x="155862" y="5105400"/>
            <a:ext cx="4572000" cy="646331"/>
          </a:xfrm>
          <a:prstGeom prst="rect">
            <a:avLst/>
          </a:prstGeom>
        </p:spPr>
        <p:txBody>
          <a:bodyPr>
            <a:spAutoFit/>
          </a:bodyPr>
          <a:lstStyle/>
          <a:p>
            <a:r>
              <a:rPr lang="en-PH" sz="1200" dirty="0"/>
              <a:t>Capitan Tiago here appeared in full dress, walking on tiptoe and leading by the hand Maria Clara, who entered timidly and with hesitation. Still she bowed gracefully and ceremoniously.</a:t>
            </a:r>
          </a:p>
        </p:txBody>
      </p:sp>
      <p:pic>
        <p:nvPicPr>
          <p:cNvPr id="11" name="Content Placeholder 10" descr="C:\Users\NENITA SIM PADUA\Downloads\noli me tangere\general.pn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7862" y="349827"/>
            <a:ext cx="1063338" cy="1572491"/>
          </a:xfrm>
          <a:prstGeom prst="rect">
            <a:avLst/>
          </a:prstGeom>
          <a:noFill/>
          <a:ln>
            <a:noFill/>
          </a:ln>
        </p:spPr>
      </p:pic>
      <p:sp>
        <p:nvSpPr>
          <p:cNvPr id="12" name="Rectangular Callout 11"/>
          <p:cNvSpPr/>
          <p:nvPr/>
        </p:nvSpPr>
        <p:spPr>
          <a:xfrm>
            <a:off x="5943600" y="108643"/>
            <a:ext cx="1630680" cy="530860"/>
          </a:xfrm>
          <a:prstGeom prst="wedgeRectCallout">
            <a:avLst>
              <a:gd name="adj1" fmla="val -40926"/>
              <a:gd name="adj2" fmla="val 11166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"Is this young lady your daughter?"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2705101"/>
            <a:ext cx="987425"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ounded Rectangular Callout 13"/>
          <p:cNvSpPr/>
          <p:nvPr/>
        </p:nvSpPr>
        <p:spPr>
          <a:xfrm>
            <a:off x="5791200" y="2115474"/>
            <a:ext cx="1593850" cy="593090"/>
          </a:xfrm>
          <a:prstGeom prst="wedgeRoundRectCallout">
            <a:avLst>
              <a:gd name="adj1" fmla="val 59326"/>
              <a:gd name="adj2" fmla="val 123299"/>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"And your Excellency's, General,"</a:t>
            </a:r>
          </a:p>
        </p:txBody>
      </p:sp>
      <p:sp>
        <p:nvSpPr>
          <p:cNvPr id="13" name="Rectangle 12"/>
          <p:cNvSpPr/>
          <p:nvPr/>
        </p:nvSpPr>
        <p:spPr>
          <a:xfrm>
            <a:off x="4892040" y="4276850"/>
            <a:ext cx="3733800" cy="646331"/>
          </a:xfrm>
          <a:prstGeom prst="rect">
            <a:avLst/>
          </a:prstGeom>
        </p:spPr>
        <p:txBody>
          <a:bodyPr wrap="square">
            <a:spAutoFit/>
          </a:bodyPr>
          <a:lstStyle/>
          <a:p>
            <a:r>
              <a:rPr lang="en-PH" sz="1200" dirty="0"/>
              <a:t>The </a:t>
            </a:r>
            <a:r>
              <a:rPr lang="en-PH" sz="1200" dirty="0" err="1"/>
              <a:t>alcalde</a:t>
            </a:r>
            <a:r>
              <a:rPr lang="en-PH" sz="1200" dirty="0"/>
              <a:t> and the aides opened their eyes wide, but his Excellency lost none of his gravity as he took the girl's hand and said affably,</a:t>
            </a:r>
          </a:p>
        </p:txBody>
      </p:sp>
    </p:spTree>
    <p:extLst>
      <p:ext uri="{BB962C8B-B14F-4D97-AF65-F5344CB8AC3E}">
        <p14:creationId xmlns:p14="http://schemas.microsoft.com/office/powerpoint/2010/main" val="356348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0"/>
                                        </p:tgtEl>
                                        <p:attrNameLst>
                                          <p:attrName>fillcolor</p:attrName>
                                        </p:attrNameLst>
                                      </p:cBhvr>
                                      <p:to>
                                        <a:schemeClr val="accent2"/>
                                      </p:to>
                                    </p:animClr>
                                    <p:set>
                                      <p:cBhvr>
                                        <p:cTn id="35" dur="2000" fill="hold"/>
                                        <p:tgtEl>
                                          <p:spTgt spid="10"/>
                                        </p:tgtEl>
                                        <p:attrNameLst>
                                          <p:attrName>fill.type</p:attrName>
                                        </p:attrNameLst>
                                      </p:cBhvr>
                                      <p:to>
                                        <p:strVal val="solid"/>
                                      </p:to>
                                    </p:set>
                                    <p:set>
                                      <p:cBhvr>
                                        <p:cTn id="36" dur="2000" fill="hold"/>
                                        <p:tgtEl>
                                          <p:spTgt spid="10"/>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1026"/>
                                        </p:tgtEl>
                                        <p:attrNameLst>
                                          <p:attrName>style.visibility</p:attrName>
                                        </p:attrNameLst>
                                      </p:cBhvr>
                                      <p:to>
                                        <p:strVal val="visible"/>
                                      </p:to>
                                    </p:set>
                                    <p:animEffect transition="in" filter="wheel(1)">
                                      <p:cBhvr>
                                        <p:cTn id="59" dur="2000"/>
                                        <p:tgtEl>
                                          <p:spTgt spid="102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mph" presetSubtype="2" fill="hold" nodeType="clickEffect">
                                  <p:stCondLst>
                                    <p:cond delay="0"/>
                                  </p:stCondLst>
                                  <p:childTnLst>
                                    <p:animClr clrSpc="rgb" dir="cw">
                                      <p:cBhvr>
                                        <p:cTn id="63" dur="2000" fill="hold"/>
                                        <p:tgtEl>
                                          <p:spTgt spid="13"/>
                                        </p:tgtEl>
                                        <p:attrNameLst>
                                          <p:attrName>fillcolor</p:attrName>
                                        </p:attrNameLst>
                                      </p:cBhvr>
                                      <p:to>
                                        <a:schemeClr val="accent2"/>
                                      </p:to>
                                    </p:animClr>
                                    <p:set>
                                      <p:cBhvr>
                                        <p:cTn id="64" dur="2000" fill="hold"/>
                                        <p:tgtEl>
                                          <p:spTgt spid="13"/>
                                        </p:tgtEl>
                                        <p:attrNameLst>
                                          <p:attrName>fill.type</p:attrName>
                                        </p:attrNameLst>
                                      </p:cBhvr>
                                      <p:to>
                                        <p:strVal val="solid"/>
                                      </p:to>
                                    </p:set>
                                    <p:set>
                                      <p:cBhvr>
                                        <p:cTn id="6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228600" y="228600"/>
            <a:ext cx="3237230" cy="2495550"/>
          </a:xfrm>
          <a:prstGeom prst="wedgeRectCallout">
            <a:avLst>
              <a:gd name="adj1" fmla="val -2893"/>
              <a:gd name="adj2" fmla="val 5903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"Happy are the fathers who have daughters like you, señorita! I have heard you spoken of with respect and admiration and have wanted to see you and thank you for your beautiful action of this afternoon. I am informed of everything and when I make my report to his Majesty's government I shall not forget your noble conduct. Meanwhile, permit me to thank you in the name of his Majesty, the King, whom I represent here and who loves peace and tranquillity in his loyal subjects, and for myself, a father who has daughters of your age, and to propose a reward for you."</a:t>
            </a:r>
          </a:p>
        </p:txBody>
      </p:sp>
      <p:pic>
        <p:nvPicPr>
          <p:cNvPr id="6" name="Picture 5"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971800"/>
            <a:ext cx="1050925" cy="1704975"/>
          </a:xfrm>
          <a:prstGeom prst="rect">
            <a:avLst/>
          </a:prstGeom>
          <a:noFill/>
          <a:ln>
            <a:noFill/>
          </a:ln>
        </p:spPr>
      </p:pic>
      <p:sp>
        <p:nvSpPr>
          <p:cNvPr id="7" name="Rounded Rectangular Callout 6"/>
          <p:cNvSpPr/>
          <p:nvPr/>
        </p:nvSpPr>
        <p:spPr>
          <a:xfrm>
            <a:off x="2627572" y="4876800"/>
            <a:ext cx="953828" cy="407670"/>
          </a:xfrm>
          <a:prstGeom prst="wedgeRoundRectCallout">
            <a:avLst>
              <a:gd name="adj1" fmla="val -69344"/>
              <a:gd name="adj2" fmla="val 8180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"Sir--"</a:t>
            </a:r>
          </a:p>
        </p:txBody>
      </p:sp>
      <p:pic>
        <p:nvPicPr>
          <p:cNvPr id="8" name="Picture 7" descr="C:\Users\NENITA SIM PADUA\Downloads\noli me tangere\maria cla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6835" y="5080635"/>
            <a:ext cx="1000760" cy="1630680"/>
          </a:xfrm>
          <a:prstGeom prst="rect">
            <a:avLst/>
          </a:prstGeom>
          <a:noFill/>
          <a:ln>
            <a:noFill/>
          </a:ln>
        </p:spPr>
      </p:pic>
      <p:sp>
        <p:nvSpPr>
          <p:cNvPr id="10" name="Rectangle 9"/>
          <p:cNvSpPr/>
          <p:nvPr/>
        </p:nvSpPr>
        <p:spPr>
          <a:xfrm>
            <a:off x="3581400" y="381000"/>
            <a:ext cx="4572000" cy="276999"/>
          </a:xfrm>
          <a:prstGeom prst="rect">
            <a:avLst/>
          </a:prstGeom>
        </p:spPr>
        <p:txBody>
          <a:bodyPr>
            <a:spAutoFit/>
          </a:bodyPr>
          <a:lstStyle/>
          <a:p>
            <a:r>
              <a:rPr lang="en-PH" sz="1200" dirty="0"/>
              <a:t>His Excellency guessed what she wanted to say, and so continued</a:t>
            </a:r>
            <a:endParaRPr lang="en-PH" sz="1200" dirty="0"/>
          </a:p>
        </p:txBody>
      </p:sp>
      <p:sp>
        <p:nvSpPr>
          <p:cNvPr id="11" name="Rectangular Callout 10"/>
          <p:cNvSpPr/>
          <p:nvPr/>
        </p:nvSpPr>
        <p:spPr>
          <a:xfrm>
            <a:off x="5514975" y="704215"/>
            <a:ext cx="3409950" cy="1544320"/>
          </a:xfrm>
          <a:prstGeom prst="wedgeRectCallout">
            <a:avLst>
              <a:gd name="adj1" fmla="val -540"/>
              <a:gd name="adj2" fmla="val 6570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"It is well, </a:t>
            </a:r>
            <a:r>
              <a:rPr lang="en-PH" sz="1100" dirty="0" err="1">
                <a:effectLst/>
                <a:ea typeface="Calibri"/>
                <a:cs typeface="Times New Roman"/>
              </a:rPr>
              <a:t>señorita</a:t>
            </a:r>
            <a:r>
              <a:rPr lang="en-PH" sz="1100" dirty="0">
                <a:effectLst/>
                <a:ea typeface="Calibri"/>
                <a:cs typeface="Times New Roman"/>
              </a:rPr>
              <a:t>, that you are at peace with your conscience and content with the good opinion of your fellow-countrymen, with the faith which is its own best reward and beyond which we should not aspire. But you must not deprive me of an opportunity to show that if Justice knows how to punish she also knows how to reward and that she is not always blind!"</a:t>
            </a:r>
          </a:p>
        </p:txBody>
      </p:sp>
      <p:pic>
        <p:nvPicPr>
          <p:cNvPr id="12" name="Picture 11"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7356765" y="2438400"/>
            <a:ext cx="949035" cy="1385887"/>
          </a:xfrm>
          <a:prstGeom prst="rect">
            <a:avLst/>
          </a:prstGeom>
          <a:noFill/>
          <a:ln>
            <a:noFill/>
          </a:ln>
        </p:spPr>
      </p:pic>
      <p:sp>
        <p:nvSpPr>
          <p:cNvPr id="13" name="Oval Callout 12"/>
          <p:cNvSpPr/>
          <p:nvPr/>
        </p:nvSpPr>
        <p:spPr>
          <a:xfrm>
            <a:off x="4724400" y="3131343"/>
            <a:ext cx="1810096" cy="1136721"/>
          </a:xfrm>
          <a:prstGeom prst="wedgeEllipseCallout">
            <a:avLst>
              <a:gd name="adj1" fmla="val 40931"/>
              <a:gd name="adj2" fmla="val 7158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"Señor Don Juan Crisostomo Ibarra awaits the orders of your Excellency!"</a:t>
            </a:r>
          </a:p>
        </p:txBody>
      </p:sp>
      <p:sp>
        <p:nvSpPr>
          <p:cNvPr id="14" name="Flowchart: Process 13"/>
          <p:cNvSpPr/>
          <p:nvPr/>
        </p:nvSpPr>
        <p:spPr>
          <a:xfrm>
            <a:off x="6534496" y="4375899"/>
            <a:ext cx="2644140" cy="320675"/>
          </a:xfrm>
          <a:prstGeom prst="flowChart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announced the aide in a loud voice.</a:t>
            </a:r>
          </a:p>
        </p:txBody>
      </p:sp>
      <p:sp>
        <p:nvSpPr>
          <p:cNvPr id="15" name="Rectangular Callout 14"/>
          <p:cNvSpPr/>
          <p:nvPr/>
        </p:nvSpPr>
        <p:spPr>
          <a:xfrm>
            <a:off x="5088082" y="4876800"/>
            <a:ext cx="2743200" cy="394970"/>
          </a:xfrm>
          <a:prstGeom prst="wedgeRectCallout">
            <a:avLst>
              <a:gd name="adj1" fmla="val 3516"/>
              <a:gd name="adj2" fmla="val 14875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"And we shall go back to our province,"</a:t>
            </a:r>
          </a:p>
        </p:txBody>
      </p:sp>
      <p:sp>
        <p:nvSpPr>
          <p:cNvPr id="16" name="Rectangle 15"/>
          <p:cNvSpPr/>
          <p:nvPr/>
        </p:nvSpPr>
        <p:spPr>
          <a:xfrm>
            <a:off x="5896899" y="5715000"/>
            <a:ext cx="3212465" cy="9017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said the Augustinians. Neither the Dominican nor the Augustinians could endure the thought that they had been so coldly received on a Franciscan's account.</a:t>
            </a:r>
          </a:p>
        </p:txBody>
      </p:sp>
    </p:spTree>
    <p:extLst>
      <p:ext uri="{BB962C8B-B14F-4D97-AF65-F5344CB8AC3E}">
        <p14:creationId xmlns:p14="http://schemas.microsoft.com/office/powerpoint/2010/main" val="57459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6"/>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9" presetClass="emph" presetSubtype="0" fill="hold" nodeType="clickEffect">
                                  <p:stCondLst>
                                    <p:cond delay="0"/>
                                  </p:stCondLst>
                                  <p:childTnLst>
                                    <p:animClr clrSpc="rgb" dir="cw">
                                      <p:cBhvr override="childStyle">
                                        <p:cTn id="42" dur="500" fill="hold"/>
                                        <p:tgtEl>
                                          <p:spTgt spid="12"/>
                                        </p:tgtEl>
                                        <p:attrNameLst>
                                          <p:attrName>style.color</p:attrName>
                                        </p:attrNameLst>
                                      </p:cBhvr>
                                      <p:to>
                                        <a:schemeClr val="accent2"/>
                                      </p:to>
                                    </p:animClr>
                                    <p:animClr clrSpc="rgb" dir="cw">
                                      <p:cBhvr>
                                        <p:cTn id="43" dur="500" fill="hold"/>
                                        <p:tgtEl>
                                          <p:spTgt spid="12"/>
                                        </p:tgtEl>
                                        <p:attrNameLst>
                                          <p:attrName>fillcolor</p:attrName>
                                        </p:attrNameLst>
                                      </p:cBhvr>
                                      <p:to>
                                        <a:schemeClr val="accent2"/>
                                      </p:to>
                                    </p:animClr>
                                    <p:set>
                                      <p:cBhvr>
                                        <p:cTn id="44" dur="500" fill="hold"/>
                                        <p:tgtEl>
                                          <p:spTgt spid="12"/>
                                        </p:tgtEl>
                                        <p:attrNameLst>
                                          <p:attrName>fill.type</p:attrName>
                                        </p:attrNameLst>
                                      </p:cBhvr>
                                      <p:to>
                                        <p:strVal val="solid"/>
                                      </p:to>
                                    </p:set>
                                    <p:set>
                                      <p:cBhvr>
                                        <p:cTn id="45" dur="500" fill="hold"/>
                                        <p:tgtEl>
                                          <p:spTgt spid="12"/>
                                        </p:tgtEl>
                                        <p:attrNameLst>
                                          <p:attrName>fill.on</p:attrName>
                                        </p:attrNameLst>
                                      </p:cBhvr>
                                      <p:to>
                                        <p:strVal val="true"/>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32" presetClass="emph" presetSubtype="0" fill="hold" grpId="0" nodeType="clickEffect">
                                  <p:stCondLst>
                                    <p:cond delay="0"/>
                                  </p:stCondLst>
                                  <p:childTnLst>
                                    <p:animRot by="120000">
                                      <p:cBhvr>
                                        <p:cTn id="63" dur="100" fill="hold">
                                          <p:stCondLst>
                                            <p:cond delay="0"/>
                                          </p:stCondLst>
                                        </p:cTn>
                                        <p:tgtEl>
                                          <p:spTgt spid="14"/>
                                        </p:tgtEl>
                                        <p:attrNameLst>
                                          <p:attrName>r</p:attrName>
                                        </p:attrNameLst>
                                      </p:cBhvr>
                                    </p:animRot>
                                    <p:animRot by="-240000">
                                      <p:cBhvr>
                                        <p:cTn id="64" dur="200" fill="hold">
                                          <p:stCondLst>
                                            <p:cond delay="200"/>
                                          </p:stCondLst>
                                        </p:cTn>
                                        <p:tgtEl>
                                          <p:spTgt spid="14"/>
                                        </p:tgtEl>
                                        <p:attrNameLst>
                                          <p:attrName>r</p:attrName>
                                        </p:attrNameLst>
                                      </p:cBhvr>
                                    </p:animRot>
                                    <p:animRot by="240000">
                                      <p:cBhvr>
                                        <p:cTn id="65" dur="200" fill="hold">
                                          <p:stCondLst>
                                            <p:cond delay="400"/>
                                          </p:stCondLst>
                                        </p:cTn>
                                        <p:tgtEl>
                                          <p:spTgt spid="14"/>
                                        </p:tgtEl>
                                        <p:attrNameLst>
                                          <p:attrName>r</p:attrName>
                                        </p:attrNameLst>
                                      </p:cBhvr>
                                    </p:animRot>
                                    <p:animRot by="-240000">
                                      <p:cBhvr>
                                        <p:cTn id="66" dur="200" fill="hold">
                                          <p:stCondLst>
                                            <p:cond delay="600"/>
                                          </p:stCondLst>
                                        </p:cTn>
                                        <p:tgtEl>
                                          <p:spTgt spid="14"/>
                                        </p:tgtEl>
                                        <p:attrNameLst>
                                          <p:attrName>r</p:attrName>
                                        </p:attrNameLst>
                                      </p:cBhvr>
                                    </p:animRot>
                                    <p:animRot by="120000">
                                      <p:cBhvr>
                                        <p:cTn id="67" dur="200" fill="hold">
                                          <p:stCondLst>
                                            <p:cond delay="800"/>
                                          </p:stCondLst>
                                        </p:cTn>
                                        <p:tgtEl>
                                          <p:spTgt spid="14"/>
                                        </p:tgtEl>
                                        <p:attrNameLst>
                                          <p:attrName>r</p:attrName>
                                        </p:attrNameLst>
                                      </p:cBhvr>
                                    </p:animRot>
                                  </p:childTnLst>
                                </p:cTn>
                              </p:par>
                            </p:childTnLst>
                          </p:cTn>
                        </p:par>
                      </p:childTnLst>
                    </p:cTn>
                  </p:par>
                  <p:par>
                    <p:cTn id="68" fill="hold">
                      <p:stCondLst>
                        <p:cond delay="indefinite"/>
                      </p:stCondLst>
                      <p:childTnLst>
                        <p:par>
                          <p:cTn id="69" fill="hold">
                            <p:stCondLst>
                              <p:cond delay="0"/>
                            </p:stCondLst>
                            <p:childTnLst>
                              <p:par>
                                <p:cTn id="70" presetID="32" presetClass="emph" presetSubtype="0" fill="hold" grpId="0" nodeType="clickEffect">
                                  <p:stCondLst>
                                    <p:cond delay="0"/>
                                  </p:stCondLst>
                                  <p:childTnLst>
                                    <p:animRot by="120000">
                                      <p:cBhvr>
                                        <p:cTn id="71" dur="100" fill="hold">
                                          <p:stCondLst>
                                            <p:cond delay="0"/>
                                          </p:stCondLst>
                                        </p:cTn>
                                        <p:tgtEl>
                                          <p:spTgt spid="16"/>
                                        </p:tgtEl>
                                        <p:attrNameLst>
                                          <p:attrName>r</p:attrName>
                                        </p:attrNameLst>
                                      </p:cBhvr>
                                    </p:animRot>
                                    <p:animRot by="-240000">
                                      <p:cBhvr>
                                        <p:cTn id="72" dur="200" fill="hold">
                                          <p:stCondLst>
                                            <p:cond delay="200"/>
                                          </p:stCondLst>
                                        </p:cTn>
                                        <p:tgtEl>
                                          <p:spTgt spid="16"/>
                                        </p:tgtEl>
                                        <p:attrNameLst>
                                          <p:attrName>r</p:attrName>
                                        </p:attrNameLst>
                                      </p:cBhvr>
                                    </p:animRot>
                                    <p:animRot by="240000">
                                      <p:cBhvr>
                                        <p:cTn id="73" dur="200" fill="hold">
                                          <p:stCondLst>
                                            <p:cond delay="400"/>
                                          </p:stCondLst>
                                        </p:cTn>
                                        <p:tgtEl>
                                          <p:spTgt spid="16"/>
                                        </p:tgtEl>
                                        <p:attrNameLst>
                                          <p:attrName>r</p:attrName>
                                        </p:attrNameLst>
                                      </p:cBhvr>
                                    </p:animRot>
                                    <p:animRot by="-240000">
                                      <p:cBhvr>
                                        <p:cTn id="74" dur="200" fill="hold">
                                          <p:stCondLst>
                                            <p:cond delay="600"/>
                                          </p:stCondLst>
                                        </p:cTn>
                                        <p:tgtEl>
                                          <p:spTgt spid="16"/>
                                        </p:tgtEl>
                                        <p:attrNameLst>
                                          <p:attrName>r</p:attrName>
                                        </p:attrNameLst>
                                      </p:cBhvr>
                                    </p:animRot>
                                    <p:animRot by="120000">
                                      <p:cBhvr>
                                        <p:cTn id="75" dur="200" fill="hold">
                                          <p:stCondLst>
                                            <p:cond delay="80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p:bldP spid="11"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228600" y="228600"/>
            <a:ext cx="4015740" cy="1074420"/>
          </a:xfrm>
          <a:prstGeom prst="wedgeRectCallout">
            <a:avLst>
              <a:gd name="adj1" fmla="val -3186"/>
              <a:gd name="adj2" fmla="val 7444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"Allow me, señorita, to express my desire to see you again before leaving the town, as I still have some very important things to say to you. Señor Alcalde, you will accompany me during the walk which I wish to take after the conference that I will hold alone with Señor Ibarra."</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447800"/>
            <a:ext cx="914400" cy="1371600"/>
          </a:xfrm>
          <a:prstGeom prst="rect">
            <a:avLst/>
          </a:prstGeom>
          <a:noFill/>
        </p:spPr>
      </p:pic>
      <p:sp>
        <p:nvSpPr>
          <p:cNvPr id="7" name="Rectangular Callout 6"/>
          <p:cNvSpPr/>
          <p:nvPr/>
        </p:nvSpPr>
        <p:spPr>
          <a:xfrm>
            <a:off x="50483" y="2971801"/>
            <a:ext cx="3911917" cy="1828800"/>
          </a:xfrm>
          <a:prstGeom prst="wedgeRectCallout">
            <a:avLst>
              <a:gd name="adj1" fmla="val 2188"/>
              <a:gd name="adj2" fmla="val 7344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"Your Excellency will permit us to inform </a:t>
            </a:r>
            <a:r>
              <a:rPr lang="en-PH" sz="1100" dirty="0" err="1">
                <a:effectLst/>
                <a:ea typeface="Calibri"/>
                <a:cs typeface="Times New Roman"/>
              </a:rPr>
              <a:t>you,that</a:t>
            </a:r>
            <a:r>
              <a:rPr lang="en-PH" sz="1100" dirty="0">
                <a:effectLst/>
                <a:ea typeface="Calibri"/>
                <a:cs typeface="Times New Roman"/>
              </a:rPr>
              <a:t> </a:t>
            </a:r>
            <a:r>
              <a:rPr lang="en-PH" sz="1100" dirty="0" err="1">
                <a:effectLst/>
                <a:ea typeface="Calibri"/>
                <a:cs typeface="Times New Roman"/>
              </a:rPr>
              <a:t>Señor</a:t>
            </a:r>
            <a:r>
              <a:rPr lang="en-PH" sz="1100" dirty="0">
                <a:effectLst/>
                <a:ea typeface="Calibri"/>
                <a:cs typeface="Times New Roman"/>
              </a:rPr>
              <a:t> Ibarra is excommunicated…"I am happy that I have only to regret the condition of Padre </a:t>
            </a:r>
            <a:r>
              <a:rPr lang="en-PH" sz="1100" dirty="0" err="1">
                <a:effectLst/>
                <a:ea typeface="Calibri"/>
                <a:cs typeface="Times New Roman"/>
              </a:rPr>
              <a:t>Damaso</a:t>
            </a:r>
            <a:r>
              <a:rPr lang="en-PH" sz="1100" dirty="0">
                <a:effectLst/>
                <a:ea typeface="Calibri"/>
                <a:cs typeface="Times New Roman"/>
              </a:rPr>
              <a:t>, for whom I sincerely desire a complete recovery, since at his age a voyage to Spain on account of his health may not be very agreeable. But that depends on him! Meanwhile, may God preserve the health of your </a:t>
            </a:r>
            <a:r>
              <a:rPr lang="en-PH" sz="1100" dirty="0" err="1">
                <a:effectLst/>
                <a:ea typeface="Calibri"/>
                <a:cs typeface="Times New Roman"/>
              </a:rPr>
              <a:t>Reverences</a:t>
            </a:r>
            <a:r>
              <a:rPr lang="en-PH" sz="1100" dirty="0" err="1" smtClean="0">
                <a:effectLst/>
                <a:ea typeface="Calibri"/>
                <a:cs typeface="Times New Roman"/>
              </a:rPr>
              <a:t>!""</a:t>
            </a:r>
            <a:r>
              <a:rPr lang="en-PH" sz="1100" dirty="0" err="1">
                <a:effectLst/>
                <a:ea typeface="Calibri"/>
                <a:cs typeface="Times New Roman"/>
              </a:rPr>
              <a:t>And</a:t>
            </a:r>
            <a:r>
              <a:rPr lang="en-PH" sz="1100" dirty="0">
                <a:effectLst/>
                <a:ea typeface="Calibri"/>
                <a:cs typeface="Times New Roman"/>
              </a:rPr>
              <a:t> so much depends on him," murmured Padre </a:t>
            </a:r>
            <a:r>
              <a:rPr lang="en-PH" sz="1100" dirty="0" err="1">
                <a:effectLst/>
                <a:ea typeface="Calibri"/>
                <a:cs typeface="Times New Roman"/>
              </a:rPr>
              <a:t>Salvi</a:t>
            </a:r>
            <a:r>
              <a:rPr lang="en-PH" sz="1100" dirty="0">
                <a:effectLst/>
                <a:ea typeface="Calibri"/>
                <a:cs typeface="Times New Roman"/>
              </a:rPr>
              <a:t> as they retired. "We'll see who makes that voyage soonest!" remarked another Franciscan.</a:t>
            </a:r>
          </a:p>
        </p:txBody>
      </p:sp>
      <p:pic>
        <p:nvPicPr>
          <p:cNvPr id="8" name="Picture 7" descr="C:\Users\NENITA SIM PADUA\Downloads\noli me tangere\padre salvi.png"/>
          <p:cNvPicPr/>
          <p:nvPr/>
        </p:nvPicPr>
        <p:blipFill>
          <a:blip r:embed="rId3">
            <a:extLst>
              <a:ext uri="{28A0092B-C50C-407E-A947-70E740481C1C}">
                <a14:useLocalDpi xmlns:a14="http://schemas.microsoft.com/office/drawing/2010/main" val="0"/>
              </a:ext>
            </a:extLst>
          </a:blip>
          <a:srcRect/>
          <a:stretch>
            <a:fillRect/>
          </a:stretch>
        </p:blipFill>
        <p:spPr bwMode="auto">
          <a:xfrm>
            <a:off x="685800" y="5105400"/>
            <a:ext cx="1320641" cy="1436370"/>
          </a:xfrm>
          <a:prstGeom prst="rect">
            <a:avLst/>
          </a:prstGeom>
          <a:noFill/>
          <a:ln>
            <a:noFill/>
          </a:ln>
        </p:spPr>
      </p:pic>
      <p:sp>
        <p:nvSpPr>
          <p:cNvPr id="12" name="Rectangle 11"/>
          <p:cNvSpPr/>
          <p:nvPr/>
        </p:nvSpPr>
        <p:spPr>
          <a:xfrm>
            <a:off x="4800600" y="457199"/>
            <a:ext cx="3962400" cy="2308324"/>
          </a:xfrm>
          <a:prstGeom prst="rect">
            <a:avLst/>
          </a:prstGeom>
        </p:spPr>
        <p:txBody>
          <a:bodyPr wrap="square">
            <a:spAutoFit/>
          </a:bodyPr>
          <a:lstStyle/>
          <a:p>
            <a:r>
              <a:rPr lang="en-PH" sz="1200" dirty="0"/>
              <a:t>In the hall they met Ibarra, their </a:t>
            </a:r>
            <a:r>
              <a:rPr lang="en-PH" sz="1200" dirty="0" err="1"/>
              <a:t>amphitryon</a:t>
            </a:r>
            <a:r>
              <a:rPr lang="en-PH" sz="1200" dirty="0"/>
              <a:t> of a few hours before, but no greetings were exchanged, only looks that said many things. But when the friars had withdrawn the </a:t>
            </a:r>
            <a:r>
              <a:rPr lang="en-PH" sz="1200" dirty="0" err="1"/>
              <a:t>alcalde</a:t>
            </a:r>
            <a:r>
              <a:rPr lang="en-PH" sz="1200" dirty="0"/>
              <a:t> greeted him familiarly, although the entrance of the aide looking for the young man left no time for conversation. In the doorway he met Maria Clara; their looks also said many things but quite different from what the friars' eyes had </a:t>
            </a:r>
            <a:r>
              <a:rPr lang="en-PH" sz="1200" dirty="0" smtClean="0"/>
              <a:t>expressed . </a:t>
            </a:r>
            <a:r>
              <a:rPr lang="en-PH" sz="1200" dirty="0"/>
              <a:t>Ibarra was dressed in deep mourning, but presented himself serenely and made a profound bow, even though the visit of the friars had not appeared to him to be a good augury. The Captain-General advanced toward him several steps</a:t>
            </a:r>
            <a:endParaRPr lang="en-PH" sz="1200" dirty="0"/>
          </a:p>
        </p:txBody>
      </p:sp>
      <p:sp>
        <p:nvSpPr>
          <p:cNvPr id="13" name="Rectangular Callout 12"/>
          <p:cNvSpPr/>
          <p:nvPr/>
        </p:nvSpPr>
        <p:spPr>
          <a:xfrm>
            <a:off x="6810375" y="2651915"/>
            <a:ext cx="1952625" cy="916940"/>
          </a:xfrm>
          <a:prstGeom prst="wedgeRectCallout">
            <a:avLst>
              <a:gd name="adj1" fmla="val -37599"/>
              <a:gd name="adj2" fmla="val 8355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"I take pleasure, </a:t>
            </a:r>
            <a:r>
              <a:rPr lang="en-PH" sz="1100" dirty="0" err="1">
                <a:effectLst/>
                <a:ea typeface="Calibri"/>
                <a:cs typeface="Times New Roman"/>
              </a:rPr>
              <a:t>Señor</a:t>
            </a:r>
            <a:r>
              <a:rPr lang="en-PH" sz="1100" dirty="0">
                <a:effectLst/>
                <a:ea typeface="Calibri"/>
                <a:cs typeface="Times New Roman"/>
              </a:rPr>
              <a:t> Ibarra, in shaking your hand. Permit me to receive you in all confidence."</a:t>
            </a:r>
          </a:p>
        </p:txBody>
      </p:sp>
      <p:pic>
        <p:nvPicPr>
          <p:cNvPr id="14" name="Picture 13" descr="C:\Users\NENITA SIM PADUA\Downloads\noli me tangere\general.png"/>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74241"/>
            <a:ext cx="914400" cy="1399540"/>
          </a:xfrm>
          <a:prstGeom prst="rect">
            <a:avLst/>
          </a:prstGeom>
          <a:noFill/>
          <a:ln>
            <a:noFill/>
          </a:ln>
        </p:spPr>
      </p:pic>
      <p:sp>
        <p:nvSpPr>
          <p:cNvPr id="15" name="Rounded Rectangular Callout 14"/>
          <p:cNvSpPr/>
          <p:nvPr/>
        </p:nvSpPr>
        <p:spPr>
          <a:xfrm>
            <a:off x="5997575" y="5194300"/>
            <a:ext cx="1568450" cy="553085"/>
          </a:xfrm>
          <a:prstGeom prst="wedgeRoundRectCallout">
            <a:avLst>
              <a:gd name="adj1" fmla="val 45524"/>
              <a:gd name="adj2" fmla="val 104444"/>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"Sir, such kindness--"</a:t>
            </a:r>
          </a:p>
        </p:txBody>
      </p:sp>
      <p:pic>
        <p:nvPicPr>
          <p:cNvPr id="16" name="Picture 15" descr="C:\Users\NENITA SIM PADUA\Downloads\noli me tangere\ibarra.png"/>
          <p:cNvPicPr/>
          <p:nvPr/>
        </p:nvPicPr>
        <p:blipFill>
          <a:blip r:embed="rId5">
            <a:extLst>
              <a:ext uri="{28A0092B-C50C-407E-A947-70E740481C1C}">
                <a14:useLocalDpi xmlns:a14="http://schemas.microsoft.com/office/drawing/2010/main" val="0"/>
              </a:ext>
            </a:extLst>
          </a:blip>
          <a:srcRect/>
          <a:stretch>
            <a:fillRect/>
          </a:stretch>
        </p:blipFill>
        <p:spPr bwMode="auto">
          <a:xfrm>
            <a:off x="7786687" y="5379720"/>
            <a:ext cx="1094740" cy="1478280"/>
          </a:xfrm>
          <a:prstGeom prst="rect">
            <a:avLst/>
          </a:prstGeom>
          <a:noFill/>
          <a:ln>
            <a:noFill/>
          </a:ln>
        </p:spPr>
      </p:pic>
    </p:spTree>
    <p:extLst>
      <p:ext uri="{BB962C8B-B14F-4D97-AF65-F5344CB8AC3E}">
        <p14:creationId xmlns:p14="http://schemas.microsoft.com/office/powerpoint/2010/main" val="199408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80">
                                          <p:stCondLst>
                                            <p:cond delay="0"/>
                                          </p:stCondLst>
                                        </p:cTn>
                                        <p:tgtEl>
                                          <p:spTgt spid="8"/>
                                        </p:tgtEl>
                                      </p:cBhvr>
                                    </p:animEffect>
                                    <p:anim calcmode="lin" valueType="num">
                                      <p:cBhvr>
                                        <p:cTn id="2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2" dur="26">
                                          <p:stCondLst>
                                            <p:cond delay="650"/>
                                          </p:stCondLst>
                                        </p:cTn>
                                        <p:tgtEl>
                                          <p:spTgt spid="8"/>
                                        </p:tgtEl>
                                      </p:cBhvr>
                                      <p:to x="100000" y="60000"/>
                                    </p:animScale>
                                    <p:animScale>
                                      <p:cBhvr>
                                        <p:cTn id="33" dur="166" decel="50000">
                                          <p:stCondLst>
                                            <p:cond delay="676"/>
                                          </p:stCondLst>
                                        </p:cTn>
                                        <p:tgtEl>
                                          <p:spTgt spid="8"/>
                                        </p:tgtEl>
                                      </p:cBhvr>
                                      <p:to x="100000" y="100000"/>
                                    </p:animScale>
                                    <p:animScale>
                                      <p:cBhvr>
                                        <p:cTn id="34" dur="26">
                                          <p:stCondLst>
                                            <p:cond delay="1312"/>
                                          </p:stCondLst>
                                        </p:cTn>
                                        <p:tgtEl>
                                          <p:spTgt spid="8"/>
                                        </p:tgtEl>
                                      </p:cBhvr>
                                      <p:to x="100000" y="80000"/>
                                    </p:animScale>
                                    <p:animScale>
                                      <p:cBhvr>
                                        <p:cTn id="35" dur="166" decel="50000">
                                          <p:stCondLst>
                                            <p:cond delay="1338"/>
                                          </p:stCondLst>
                                        </p:cTn>
                                        <p:tgtEl>
                                          <p:spTgt spid="8"/>
                                        </p:tgtEl>
                                      </p:cBhvr>
                                      <p:to x="100000" y="100000"/>
                                    </p:animScale>
                                    <p:animScale>
                                      <p:cBhvr>
                                        <p:cTn id="36" dur="26">
                                          <p:stCondLst>
                                            <p:cond delay="1642"/>
                                          </p:stCondLst>
                                        </p:cTn>
                                        <p:tgtEl>
                                          <p:spTgt spid="8"/>
                                        </p:tgtEl>
                                      </p:cBhvr>
                                      <p:to x="100000" y="90000"/>
                                    </p:animScale>
                                    <p:animScale>
                                      <p:cBhvr>
                                        <p:cTn id="37" dur="166" decel="50000">
                                          <p:stCondLst>
                                            <p:cond delay="1668"/>
                                          </p:stCondLst>
                                        </p:cTn>
                                        <p:tgtEl>
                                          <p:spTgt spid="8"/>
                                        </p:tgtEl>
                                      </p:cBhvr>
                                      <p:to x="100000" y="100000"/>
                                    </p:animScale>
                                    <p:animScale>
                                      <p:cBhvr>
                                        <p:cTn id="38" dur="26">
                                          <p:stCondLst>
                                            <p:cond delay="1808"/>
                                          </p:stCondLst>
                                        </p:cTn>
                                        <p:tgtEl>
                                          <p:spTgt spid="8"/>
                                        </p:tgtEl>
                                      </p:cBhvr>
                                      <p:to x="100000" y="95000"/>
                                    </p:animScale>
                                    <p:animScale>
                                      <p:cBhvr>
                                        <p:cTn id="39" dur="166" decel="50000">
                                          <p:stCondLst>
                                            <p:cond delay="1834"/>
                                          </p:stCondLst>
                                        </p:cTn>
                                        <p:tgtEl>
                                          <p:spTgt spid="8"/>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1" presetClass="emph" presetSubtype="2" fill="hold" nodeType="clickEffect">
                                  <p:stCondLst>
                                    <p:cond delay="0"/>
                                  </p:stCondLst>
                                  <p:childTnLst>
                                    <p:animClr clrSpc="rgb" dir="cw">
                                      <p:cBhvr>
                                        <p:cTn id="43" dur="2000" fill="hold"/>
                                        <p:tgtEl>
                                          <p:spTgt spid="12"/>
                                        </p:tgtEl>
                                        <p:attrNameLst>
                                          <p:attrName>fillcolor</p:attrName>
                                        </p:attrNameLst>
                                      </p:cBhvr>
                                      <p:to>
                                        <a:schemeClr val="accent2"/>
                                      </p:to>
                                    </p:animClr>
                                    <p:set>
                                      <p:cBhvr>
                                        <p:cTn id="44" dur="2000" fill="hold"/>
                                        <p:tgtEl>
                                          <p:spTgt spid="12"/>
                                        </p:tgtEl>
                                        <p:attrNameLst>
                                          <p:attrName>fill.type</p:attrName>
                                        </p:attrNameLst>
                                      </p:cBhvr>
                                      <p:to>
                                        <p:strVal val="solid"/>
                                      </p:to>
                                    </p:set>
                                    <p:set>
                                      <p:cBhvr>
                                        <p:cTn id="45" dur="2000" fill="hold"/>
                                        <p:tgtEl>
                                          <p:spTgt spid="12"/>
                                        </p:tgtEl>
                                        <p:attrNameLst>
                                          <p:attrName>fill.on</p:attrName>
                                        </p:attrNameLst>
                                      </p:cBhvr>
                                      <p:to>
                                        <p:strVal val="true"/>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barn(inVertical)">
                                      <p:cBhvr>
                                        <p:cTn id="7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304800" y="228600"/>
            <a:ext cx="2077085" cy="1106170"/>
          </a:xfrm>
          <a:prstGeom prst="wedgeRectCallout">
            <a:avLst>
              <a:gd name="adj1" fmla="val 10047"/>
              <a:gd name="adj2" fmla="val 10457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"Your surprise offends me, signifying as it does that you had not expected to be well received. That is casting a doubt on my sense of justice!"</a:t>
            </a:r>
          </a:p>
        </p:txBody>
      </p:sp>
      <p:pic>
        <p:nvPicPr>
          <p:cNvPr id="6" name="Picture 5"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339436" y="1600200"/>
            <a:ext cx="1122997" cy="1402397"/>
          </a:xfrm>
          <a:prstGeom prst="rect">
            <a:avLst/>
          </a:prstGeom>
          <a:noFill/>
          <a:ln>
            <a:noFill/>
          </a:ln>
        </p:spPr>
      </p:pic>
      <p:sp>
        <p:nvSpPr>
          <p:cNvPr id="7" name="Rounded Rectangular Callout 6"/>
          <p:cNvSpPr/>
          <p:nvPr/>
        </p:nvSpPr>
        <p:spPr>
          <a:xfrm>
            <a:off x="192087" y="3429000"/>
            <a:ext cx="2302510" cy="970280"/>
          </a:xfrm>
          <a:prstGeom prst="wedgeRoundRectCallout">
            <a:avLst>
              <a:gd name="adj1" fmla="val -4983"/>
              <a:gd name="adj2" fmla="val 11120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"A cordial reception, sir, for an insignificant subject of his Majesty like myself is not justice but a favor."</a:t>
            </a:r>
          </a:p>
        </p:txBody>
      </p:sp>
      <p:pic>
        <p:nvPicPr>
          <p:cNvPr id="8" name="Picture 7" descr="C:\Users\NENITA SIM PADUA\Downloads\noli me tangere\ibarra.png"/>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724400"/>
            <a:ext cx="1038225" cy="1579880"/>
          </a:xfrm>
          <a:prstGeom prst="rect">
            <a:avLst/>
          </a:prstGeom>
          <a:noFill/>
          <a:ln>
            <a:noFill/>
          </a:ln>
        </p:spPr>
      </p:pic>
      <p:sp>
        <p:nvSpPr>
          <p:cNvPr id="9" name="Rectangular Callout 8"/>
          <p:cNvSpPr/>
          <p:nvPr/>
        </p:nvSpPr>
        <p:spPr>
          <a:xfrm>
            <a:off x="3505200" y="260264"/>
            <a:ext cx="3702050" cy="1557655"/>
          </a:xfrm>
          <a:prstGeom prst="wedgeRectCallout">
            <a:avLst>
              <a:gd name="adj1" fmla="val 38159"/>
              <a:gd name="adj2" fmla="val 8302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"Good, good, "Let us enjoy a brief period of frankness. I am very well satisfied with your conduct and have already recommended you to his Majesty for a decoration on account of your philanthropic idea of erecting a schoolhouse. If you had let me know, I would have attended the ceremony with pleasure, and perhaps might have prevented a disagreeable incident."</a:t>
            </a:r>
          </a:p>
        </p:txBody>
      </p:sp>
      <p:pic>
        <p:nvPicPr>
          <p:cNvPr id="10" name="Picture 9"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21344"/>
            <a:ext cx="1024890" cy="1534795"/>
          </a:xfrm>
          <a:prstGeom prst="rect">
            <a:avLst/>
          </a:prstGeom>
          <a:noFill/>
          <a:ln>
            <a:noFill/>
          </a:ln>
        </p:spPr>
      </p:pic>
      <p:sp>
        <p:nvSpPr>
          <p:cNvPr id="11" name="Rounded Rectangular Callout 10"/>
          <p:cNvSpPr/>
          <p:nvPr/>
        </p:nvSpPr>
        <p:spPr>
          <a:xfrm>
            <a:off x="3352800" y="3429000"/>
            <a:ext cx="3341370" cy="1184910"/>
          </a:xfrm>
          <a:prstGeom prst="wedgeRoundRectCallout">
            <a:avLst>
              <a:gd name="adj1" fmla="val 23088"/>
              <a:gd name="adj2" fmla="val 95845"/>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"It seemed to me such a small matter," answered the youth, "that I did not think it worth while troubling your Excellency with it in the midst of your numerous cares. Besides, my duty was to apply first to the chief authority of my province."</a:t>
            </a:r>
          </a:p>
        </p:txBody>
      </p:sp>
      <p:pic>
        <p:nvPicPr>
          <p:cNvPr id="12" name="Picture 11" descr="C:\Users\NENITA SIM PADUA\Downloads\noli me tangere\ibarra.png"/>
          <p:cNvPicPr/>
          <p:nvPr/>
        </p:nvPicPr>
        <p:blipFill>
          <a:blip r:embed="rId3">
            <a:extLst>
              <a:ext uri="{28A0092B-C50C-407E-A947-70E740481C1C}">
                <a14:useLocalDpi xmlns:a14="http://schemas.microsoft.com/office/drawing/2010/main" val="0"/>
              </a:ext>
            </a:extLst>
          </a:blip>
          <a:srcRect/>
          <a:stretch>
            <a:fillRect/>
          </a:stretch>
        </p:blipFill>
        <p:spPr bwMode="auto">
          <a:xfrm>
            <a:off x="6276657" y="5105400"/>
            <a:ext cx="1162685" cy="1456055"/>
          </a:xfrm>
          <a:prstGeom prst="rect">
            <a:avLst/>
          </a:prstGeom>
          <a:noFill/>
          <a:ln>
            <a:noFill/>
          </a:ln>
        </p:spPr>
      </p:pic>
    </p:spTree>
    <p:extLst>
      <p:ext uri="{BB962C8B-B14F-4D97-AF65-F5344CB8AC3E}">
        <p14:creationId xmlns:p14="http://schemas.microsoft.com/office/powerpoint/2010/main" val="27045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80">
                                          <p:stCondLst>
                                            <p:cond delay="0"/>
                                          </p:stCondLst>
                                        </p:cTn>
                                        <p:tgtEl>
                                          <p:spTgt spid="8"/>
                                        </p:tgtEl>
                                      </p:cBhvr>
                                    </p:animEffect>
                                    <p:anim calcmode="lin" valueType="num">
                                      <p:cBhvr>
                                        <p:cTn id="2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2" dur="26">
                                          <p:stCondLst>
                                            <p:cond delay="650"/>
                                          </p:stCondLst>
                                        </p:cTn>
                                        <p:tgtEl>
                                          <p:spTgt spid="8"/>
                                        </p:tgtEl>
                                      </p:cBhvr>
                                      <p:to x="100000" y="60000"/>
                                    </p:animScale>
                                    <p:animScale>
                                      <p:cBhvr>
                                        <p:cTn id="33" dur="166" decel="50000">
                                          <p:stCondLst>
                                            <p:cond delay="676"/>
                                          </p:stCondLst>
                                        </p:cTn>
                                        <p:tgtEl>
                                          <p:spTgt spid="8"/>
                                        </p:tgtEl>
                                      </p:cBhvr>
                                      <p:to x="100000" y="100000"/>
                                    </p:animScale>
                                    <p:animScale>
                                      <p:cBhvr>
                                        <p:cTn id="34" dur="26">
                                          <p:stCondLst>
                                            <p:cond delay="1312"/>
                                          </p:stCondLst>
                                        </p:cTn>
                                        <p:tgtEl>
                                          <p:spTgt spid="8"/>
                                        </p:tgtEl>
                                      </p:cBhvr>
                                      <p:to x="100000" y="80000"/>
                                    </p:animScale>
                                    <p:animScale>
                                      <p:cBhvr>
                                        <p:cTn id="35" dur="166" decel="50000">
                                          <p:stCondLst>
                                            <p:cond delay="1338"/>
                                          </p:stCondLst>
                                        </p:cTn>
                                        <p:tgtEl>
                                          <p:spTgt spid="8"/>
                                        </p:tgtEl>
                                      </p:cBhvr>
                                      <p:to x="100000" y="100000"/>
                                    </p:animScale>
                                    <p:animScale>
                                      <p:cBhvr>
                                        <p:cTn id="36" dur="26">
                                          <p:stCondLst>
                                            <p:cond delay="1642"/>
                                          </p:stCondLst>
                                        </p:cTn>
                                        <p:tgtEl>
                                          <p:spTgt spid="8"/>
                                        </p:tgtEl>
                                      </p:cBhvr>
                                      <p:to x="100000" y="90000"/>
                                    </p:animScale>
                                    <p:animScale>
                                      <p:cBhvr>
                                        <p:cTn id="37" dur="166" decel="50000">
                                          <p:stCondLst>
                                            <p:cond delay="1668"/>
                                          </p:stCondLst>
                                        </p:cTn>
                                        <p:tgtEl>
                                          <p:spTgt spid="8"/>
                                        </p:tgtEl>
                                      </p:cBhvr>
                                      <p:to x="100000" y="100000"/>
                                    </p:animScale>
                                    <p:animScale>
                                      <p:cBhvr>
                                        <p:cTn id="38" dur="26">
                                          <p:stCondLst>
                                            <p:cond delay="1808"/>
                                          </p:stCondLst>
                                        </p:cTn>
                                        <p:tgtEl>
                                          <p:spTgt spid="8"/>
                                        </p:tgtEl>
                                      </p:cBhvr>
                                      <p:to x="100000" y="95000"/>
                                    </p:animScale>
                                    <p:animScale>
                                      <p:cBhvr>
                                        <p:cTn id="39" dur="166" decel="50000">
                                          <p:stCondLst>
                                            <p:cond delay="1834"/>
                                          </p:stCondLst>
                                        </p:cTn>
                                        <p:tgtEl>
                                          <p:spTgt spid="8"/>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arn(inVertic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heel(1)">
                                      <p:cBhvr>
                                        <p:cTn id="6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457200" y="304800"/>
            <a:ext cx="4018280" cy="2505710"/>
          </a:xfrm>
          <a:prstGeom prst="wedgeRectCallout">
            <a:avLst>
              <a:gd name="adj1" fmla="val 583"/>
              <a:gd name="adj2" fmla="val 6850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"In regard to the trouble you're had with Padre Damaso, don't hold any fear or rancor, for they won't touch a hair of your head while I govern the islands. As for the excommunication, I'll speak to the Archbishop, since it is necessary for us to adjust ourselves to circumstances. Here we can't laugh at such things in public as we can in the Peninsula and in enlightened Europe. Nevertheless, be more prudent in the future. You have placed yourself in opposition to the religious orders, who must be respected on account of their influence and their wealth. But I will protect you, for I like good sons, I like to see them honor the memory of their fathers. I loved mine, and, as God lives, I don't know what I would have done in your place!"</a:t>
            </a:r>
          </a:p>
        </p:txBody>
      </p:sp>
      <p:pic>
        <p:nvPicPr>
          <p:cNvPr id="7" name="Picture 6"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76600"/>
            <a:ext cx="1173480" cy="1467485"/>
          </a:xfrm>
          <a:prstGeom prst="rect">
            <a:avLst/>
          </a:prstGeom>
          <a:noFill/>
          <a:ln>
            <a:noFill/>
          </a:ln>
        </p:spPr>
      </p:pic>
      <p:sp>
        <p:nvSpPr>
          <p:cNvPr id="8" name="Rectangular Callout 7"/>
          <p:cNvSpPr/>
          <p:nvPr/>
        </p:nvSpPr>
        <p:spPr>
          <a:xfrm>
            <a:off x="228600" y="4953000"/>
            <a:ext cx="2494280" cy="462280"/>
          </a:xfrm>
          <a:prstGeom prst="wedgeRectCallout">
            <a:avLst>
              <a:gd name="adj1" fmla="val 41807"/>
              <a:gd name="adj2" fmla="val 14219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Times New Roman"/>
                <a:cs typeface="Times New Roman"/>
              </a:rPr>
              <a:t>"I'm told that you have just returned from Europe; were you in Madrid?"</a:t>
            </a:r>
          </a:p>
        </p:txBody>
      </p:sp>
      <p:pic>
        <p:nvPicPr>
          <p:cNvPr id="9" name="Picture 8"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2881745" y="5415280"/>
            <a:ext cx="1004455" cy="1343660"/>
          </a:xfrm>
          <a:prstGeom prst="rect">
            <a:avLst/>
          </a:prstGeom>
          <a:noFill/>
          <a:ln>
            <a:noFill/>
          </a:ln>
        </p:spPr>
      </p:pic>
      <p:sp>
        <p:nvSpPr>
          <p:cNvPr id="10" name="Rounded Rectangular Callout 9"/>
          <p:cNvSpPr/>
          <p:nvPr/>
        </p:nvSpPr>
        <p:spPr>
          <a:xfrm>
            <a:off x="5435600" y="304800"/>
            <a:ext cx="1727200" cy="518795"/>
          </a:xfrm>
          <a:prstGeom prst="wedgeRoundRectCallout">
            <a:avLst>
              <a:gd name="adj1" fmla="val -2356"/>
              <a:gd name="adj2" fmla="val 92505"/>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"Yes, sir, several months."</a:t>
            </a:r>
          </a:p>
        </p:txBody>
      </p:sp>
      <p:pic>
        <p:nvPicPr>
          <p:cNvPr id="11" name="Picture 10" descr="C:\Users\NENITA SIM PADUA\Downloads\noli me tangere\ibarr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2027" y="948055"/>
            <a:ext cx="990600" cy="1219200"/>
          </a:xfrm>
          <a:prstGeom prst="rect">
            <a:avLst/>
          </a:prstGeom>
          <a:noFill/>
          <a:ln>
            <a:noFill/>
          </a:ln>
        </p:spPr>
      </p:pic>
      <p:sp>
        <p:nvSpPr>
          <p:cNvPr id="12" name="Rectangular Callout 11"/>
          <p:cNvSpPr/>
          <p:nvPr/>
        </p:nvSpPr>
        <p:spPr>
          <a:xfrm>
            <a:off x="6829425" y="2368204"/>
            <a:ext cx="1466850" cy="665480"/>
          </a:xfrm>
          <a:prstGeom prst="wedgeRectCallout">
            <a:avLst>
              <a:gd name="adj1" fmla="val -34826"/>
              <a:gd name="adj2" fmla="val 9928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"Perhaps you heard my family spoken of?"</a:t>
            </a:r>
          </a:p>
        </p:txBody>
      </p:sp>
      <p:pic>
        <p:nvPicPr>
          <p:cNvPr id="13" name="Picture 12"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5645727" y="3033684"/>
            <a:ext cx="914400" cy="1241425"/>
          </a:xfrm>
          <a:prstGeom prst="rect">
            <a:avLst/>
          </a:prstGeom>
          <a:noFill/>
          <a:ln>
            <a:noFill/>
          </a:ln>
        </p:spPr>
      </p:pic>
      <p:sp>
        <p:nvSpPr>
          <p:cNvPr id="14" name="Rounded Rectangular Callout 13"/>
          <p:cNvSpPr/>
          <p:nvPr/>
        </p:nvSpPr>
        <p:spPr>
          <a:xfrm>
            <a:off x="6960177" y="4106545"/>
            <a:ext cx="2155190" cy="846455"/>
          </a:xfrm>
          <a:prstGeom prst="wedgeRoundRectCallout">
            <a:avLst>
              <a:gd name="adj1" fmla="val -38643"/>
              <a:gd name="adj2" fmla="val 79838"/>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"Your Excellency had just left when I had the honor of being introduced to your family."</a:t>
            </a:r>
          </a:p>
        </p:txBody>
      </p:sp>
      <p:pic>
        <p:nvPicPr>
          <p:cNvPr id="15" name="Picture 14" descr="C:\Users\NENITA SIM PADUA\Downloads\noli me tangere\ibarra.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1687" y="5277918"/>
            <a:ext cx="947738" cy="1270000"/>
          </a:xfrm>
          <a:prstGeom prst="rect">
            <a:avLst/>
          </a:prstGeom>
          <a:noFill/>
          <a:ln>
            <a:noFill/>
          </a:ln>
        </p:spPr>
      </p:pic>
    </p:spTree>
    <p:extLst>
      <p:ext uri="{BB962C8B-B14F-4D97-AF65-F5344CB8AC3E}">
        <p14:creationId xmlns:p14="http://schemas.microsoft.com/office/powerpoint/2010/main" val="123591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32" presetClass="emph" presetSubtype="0" fill="hold" nodeType="clickEffect">
                                  <p:stCondLst>
                                    <p:cond delay="0"/>
                                  </p:stCondLst>
                                  <p:childTnLst>
                                    <p:animRot by="120000">
                                      <p:cBhvr>
                                        <p:cTn id="52" dur="100" fill="hold">
                                          <p:stCondLst>
                                            <p:cond delay="0"/>
                                          </p:stCondLst>
                                        </p:cTn>
                                        <p:tgtEl>
                                          <p:spTgt spid="11"/>
                                        </p:tgtEl>
                                        <p:attrNameLst>
                                          <p:attrName>r</p:attrName>
                                        </p:attrNameLst>
                                      </p:cBhvr>
                                    </p:animRot>
                                    <p:animRot by="-240000">
                                      <p:cBhvr>
                                        <p:cTn id="53" dur="200" fill="hold">
                                          <p:stCondLst>
                                            <p:cond delay="200"/>
                                          </p:stCondLst>
                                        </p:cTn>
                                        <p:tgtEl>
                                          <p:spTgt spid="11"/>
                                        </p:tgtEl>
                                        <p:attrNameLst>
                                          <p:attrName>r</p:attrName>
                                        </p:attrNameLst>
                                      </p:cBhvr>
                                    </p:animRot>
                                    <p:animRot by="240000">
                                      <p:cBhvr>
                                        <p:cTn id="54" dur="200" fill="hold">
                                          <p:stCondLst>
                                            <p:cond delay="400"/>
                                          </p:stCondLst>
                                        </p:cTn>
                                        <p:tgtEl>
                                          <p:spTgt spid="11"/>
                                        </p:tgtEl>
                                        <p:attrNameLst>
                                          <p:attrName>r</p:attrName>
                                        </p:attrNameLst>
                                      </p:cBhvr>
                                    </p:animRot>
                                    <p:animRot by="-240000">
                                      <p:cBhvr>
                                        <p:cTn id="55" dur="200" fill="hold">
                                          <p:stCondLst>
                                            <p:cond delay="600"/>
                                          </p:stCondLst>
                                        </p:cTn>
                                        <p:tgtEl>
                                          <p:spTgt spid="11"/>
                                        </p:tgtEl>
                                        <p:attrNameLst>
                                          <p:attrName>r</p:attrName>
                                        </p:attrNameLst>
                                      </p:cBhvr>
                                    </p:animRot>
                                    <p:animRot by="120000">
                                      <p:cBhvr>
                                        <p:cTn id="56" dur="200" fill="hold">
                                          <p:stCondLst>
                                            <p:cond delay="800"/>
                                          </p:stCondLst>
                                        </p:cTn>
                                        <p:tgtEl>
                                          <p:spTgt spid="11"/>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nodeType="clickEffect">
                                  <p:stCondLst>
                                    <p:cond delay="0"/>
                                  </p:stCondLst>
                                  <p:childTnLst>
                                    <p:animScale>
                                      <p:cBhvr>
                                        <p:cTn id="67" dur="2000" fill="hold"/>
                                        <p:tgtEl>
                                          <p:spTgt spid="13"/>
                                        </p:tgtEl>
                                      </p:cBhvr>
                                      <p:by x="150000" y="150000"/>
                                    </p:animScale>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p:cTn id="72" dur="500" fill="hold"/>
                                        <p:tgtEl>
                                          <p:spTgt spid="14"/>
                                        </p:tgtEl>
                                        <p:attrNameLst>
                                          <p:attrName>ppt_w</p:attrName>
                                        </p:attrNameLst>
                                      </p:cBhvr>
                                      <p:tavLst>
                                        <p:tav tm="0">
                                          <p:val>
                                            <p:fltVal val="0"/>
                                          </p:val>
                                        </p:tav>
                                        <p:tav tm="100000">
                                          <p:val>
                                            <p:strVal val="#ppt_w"/>
                                          </p:val>
                                        </p:tav>
                                      </p:tavLst>
                                    </p:anim>
                                    <p:anim calcmode="lin" valueType="num">
                                      <p:cBhvr>
                                        <p:cTn id="73" dur="500" fill="hold"/>
                                        <p:tgtEl>
                                          <p:spTgt spid="14"/>
                                        </p:tgtEl>
                                        <p:attrNameLst>
                                          <p:attrName>ppt_h</p:attrName>
                                        </p:attrNameLst>
                                      </p:cBhvr>
                                      <p:tavLst>
                                        <p:tav tm="0">
                                          <p:val>
                                            <p:fltVal val="0"/>
                                          </p:val>
                                        </p:tav>
                                        <p:tav tm="100000">
                                          <p:val>
                                            <p:strVal val="#ppt_h"/>
                                          </p:val>
                                        </p:tav>
                                      </p:tavLst>
                                    </p:anim>
                                    <p:animEffect transition="in" filter="fade">
                                      <p:cBhvr>
                                        <p:cTn id="74" dur="5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304800" y="228600"/>
            <a:ext cx="1873885" cy="801370"/>
          </a:xfrm>
          <a:prstGeom prst="wedgeRectCallout">
            <a:avLst>
              <a:gd name="adj1" fmla="val 2443"/>
              <a:gd name="adj2" fmla="val 9586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"How is it, then, that you came without bringing any recommendations to me?"</a:t>
            </a:r>
          </a:p>
        </p:txBody>
      </p:sp>
      <p:pic>
        <p:nvPicPr>
          <p:cNvPr id="6" name="Picture 5"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74439" y="1219200"/>
            <a:ext cx="959485" cy="1292860"/>
          </a:xfrm>
          <a:prstGeom prst="rect">
            <a:avLst/>
          </a:prstGeom>
          <a:noFill/>
          <a:ln>
            <a:noFill/>
          </a:ln>
        </p:spPr>
      </p:pic>
      <p:sp>
        <p:nvSpPr>
          <p:cNvPr id="7" name="Rounded Rectangular Callout 6"/>
          <p:cNvSpPr/>
          <p:nvPr/>
        </p:nvSpPr>
        <p:spPr>
          <a:xfrm>
            <a:off x="1709477" y="2057400"/>
            <a:ext cx="2855595" cy="1512570"/>
          </a:xfrm>
          <a:prstGeom prst="wedgeRoundRectCallout">
            <a:avLst>
              <a:gd name="adj1" fmla="val -35760"/>
              <a:gd name="adj2" fmla="val 76496"/>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"Sir ….because I did not come direct from Spain and because I have heard your Excellency so well spoken of that I thought a letter of recommendation might not only be valueless but even offensive; all Filipinos are recommended to you."</a:t>
            </a:r>
          </a:p>
        </p:txBody>
      </p:sp>
      <p:pic>
        <p:nvPicPr>
          <p:cNvPr id="8" name="Picture 7" descr="C:\Users\NENITA SIM PADUA\Downloads\noli me tangere\ibarra.png"/>
          <p:cNvPicPr/>
          <p:nvPr/>
        </p:nvPicPr>
        <p:blipFill>
          <a:blip r:embed="rId3">
            <a:extLst>
              <a:ext uri="{28A0092B-C50C-407E-A947-70E740481C1C}">
                <a14:useLocalDpi xmlns:a14="http://schemas.microsoft.com/office/drawing/2010/main" val="0"/>
              </a:ext>
            </a:extLst>
          </a:blip>
          <a:srcRect/>
          <a:stretch>
            <a:fillRect/>
          </a:stretch>
        </p:blipFill>
        <p:spPr bwMode="auto">
          <a:xfrm>
            <a:off x="688657" y="4171315"/>
            <a:ext cx="1106170" cy="1484630"/>
          </a:xfrm>
          <a:prstGeom prst="rect">
            <a:avLst/>
          </a:prstGeom>
          <a:noFill/>
          <a:ln>
            <a:noFill/>
          </a:ln>
        </p:spPr>
      </p:pic>
      <p:sp>
        <p:nvSpPr>
          <p:cNvPr id="9" name="Rectangular Callout 8"/>
          <p:cNvSpPr/>
          <p:nvPr/>
        </p:nvSpPr>
        <p:spPr>
          <a:xfrm>
            <a:off x="4565072" y="214745"/>
            <a:ext cx="4578928" cy="4966855"/>
          </a:xfrm>
          <a:prstGeom prst="wedgeRectCallout">
            <a:avLst>
              <a:gd name="adj1" fmla="val -4385"/>
              <a:gd name="adj2" fmla="val 61206"/>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"You flatter me by thinking so, and--so it ought to be. Nevertheless, young man, you must know what burdens weigh upon our shoulders here in the Philippines. Here we, old soldiers, have to do and to be everything: King, Minister of State, of War, of Justice, of Finance, of Agriculture, and of all the rest. The worst part of it too is that in every matter we have to consult the distant mother country, which accepts or rejects our proposals according to circumstances there--and at times blindly. As we Spaniards say, 'He who attempts many things succeeds in none.' Besides, we generally come here knowing little about the country and leave it when we begin to get acquainted with it. With you I can be frank, for it would be useless to try to be otherwise. Even in Spain, where each department has its own minister, born and reared in the locality, where there are a press and a public opinion, where the opposition frankly opens the eyes of the government and keeps it informed, everything moves along imperfectly and defectively; thus it is a miracle that here things are not completely tops in the lack of these safeguards, and having to live and work under the shadow of a most powerful opposition. Good intentions are not lacking to us, the governing powers, but we find ourselves obliged to avail ourselves of the eyes and arms of others whom ordinarily we do not know and who perhaps, instead of serving their country, serve only their own private interests. This is not our fault but the fault of circumstances--the friars aid us not a little in getting along, but they are not sufficient. You have aroused my interest and it is my desire that the imperfections of our present system of government be of no hindrance to you. I cannot look after everybody nor can everybody come to me. Can I be of service to you in any way? Have you no request to make?"</a:t>
            </a:r>
          </a:p>
        </p:txBody>
      </p:sp>
      <p:pic>
        <p:nvPicPr>
          <p:cNvPr id="10" name="Picture 9" descr="C:\Users\NENITA SIM PADUA\Downloads\noli me tangere\general.pn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329151"/>
            <a:ext cx="1083310" cy="1501140"/>
          </a:xfrm>
          <a:prstGeom prst="rect">
            <a:avLst/>
          </a:prstGeom>
          <a:noFill/>
          <a:ln>
            <a:noFill/>
          </a:ln>
        </p:spPr>
      </p:pic>
    </p:spTree>
    <p:extLst>
      <p:ext uri="{BB962C8B-B14F-4D97-AF65-F5344CB8AC3E}">
        <p14:creationId xmlns:p14="http://schemas.microsoft.com/office/powerpoint/2010/main" val="9241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80">
                                          <p:stCondLst>
                                            <p:cond delay="0"/>
                                          </p:stCondLst>
                                        </p:cTn>
                                        <p:tgtEl>
                                          <p:spTgt spid="8"/>
                                        </p:tgtEl>
                                      </p:cBhvr>
                                    </p:animEffect>
                                    <p:anim calcmode="lin" valueType="num">
                                      <p:cBhvr>
                                        <p:cTn id="2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7" dur="26">
                                          <p:stCondLst>
                                            <p:cond delay="650"/>
                                          </p:stCondLst>
                                        </p:cTn>
                                        <p:tgtEl>
                                          <p:spTgt spid="8"/>
                                        </p:tgtEl>
                                      </p:cBhvr>
                                      <p:to x="100000" y="60000"/>
                                    </p:animScale>
                                    <p:animScale>
                                      <p:cBhvr>
                                        <p:cTn id="28" dur="166" decel="50000">
                                          <p:stCondLst>
                                            <p:cond delay="676"/>
                                          </p:stCondLst>
                                        </p:cTn>
                                        <p:tgtEl>
                                          <p:spTgt spid="8"/>
                                        </p:tgtEl>
                                      </p:cBhvr>
                                      <p:to x="100000" y="100000"/>
                                    </p:animScale>
                                    <p:animScale>
                                      <p:cBhvr>
                                        <p:cTn id="29" dur="26">
                                          <p:stCondLst>
                                            <p:cond delay="1312"/>
                                          </p:stCondLst>
                                        </p:cTn>
                                        <p:tgtEl>
                                          <p:spTgt spid="8"/>
                                        </p:tgtEl>
                                      </p:cBhvr>
                                      <p:to x="100000" y="80000"/>
                                    </p:animScale>
                                    <p:animScale>
                                      <p:cBhvr>
                                        <p:cTn id="30" dur="166" decel="50000">
                                          <p:stCondLst>
                                            <p:cond delay="1338"/>
                                          </p:stCondLst>
                                        </p:cTn>
                                        <p:tgtEl>
                                          <p:spTgt spid="8"/>
                                        </p:tgtEl>
                                      </p:cBhvr>
                                      <p:to x="100000" y="100000"/>
                                    </p:animScale>
                                    <p:animScale>
                                      <p:cBhvr>
                                        <p:cTn id="31" dur="26">
                                          <p:stCondLst>
                                            <p:cond delay="1642"/>
                                          </p:stCondLst>
                                        </p:cTn>
                                        <p:tgtEl>
                                          <p:spTgt spid="8"/>
                                        </p:tgtEl>
                                      </p:cBhvr>
                                      <p:to x="100000" y="90000"/>
                                    </p:animScale>
                                    <p:animScale>
                                      <p:cBhvr>
                                        <p:cTn id="32" dur="166" decel="50000">
                                          <p:stCondLst>
                                            <p:cond delay="1668"/>
                                          </p:stCondLst>
                                        </p:cTn>
                                        <p:tgtEl>
                                          <p:spTgt spid="8"/>
                                        </p:tgtEl>
                                      </p:cBhvr>
                                      <p:to x="100000" y="100000"/>
                                    </p:animScale>
                                    <p:animScale>
                                      <p:cBhvr>
                                        <p:cTn id="33" dur="26">
                                          <p:stCondLst>
                                            <p:cond delay="1808"/>
                                          </p:stCondLst>
                                        </p:cTn>
                                        <p:tgtEl>
                                          <p:spTgt spid="8"/>
                                        </p:tgtEl>
                                      </p:cBhvr>
                                      <p:to x="100000" y="95000"/>
                                    </p:animScale>
                                    <p:animScale>
                                      <p:cBhvr>
                                        <p:cTn id="34" dur="166" decel="50000">
                                          <p:stCondLst>
                                            <p:cond delay="1834"/>
                                          </p:stCondLst>
                                        </p:cTn>
                                        <p:tgtEl>
                                          <p:spTgt spid="8"/>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04800" y="228600"/>
            <a:ext cx="3093085" cy="2032000"/>
          </a:xfrm>
          <a:prstGeom prst="wedgeRoundRectCallout">
            <a:avLst>
              <a:gd name="adj1" fmla="val 8365"/>
              <a:gd name="adj2" fmla="val 6972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"Sir, my dearest wish is the happiness of my country, a happiness which I desire to see owed to the mother country and to the efforts of my fellow-citizens, the two united by the eternal bonds of common aspirations and common interests. What I would request can only be given by the government after years of unceasing toil and after the introduction of definite reforms."</a:t>
            </a:r>
          </a:p>
        </p:txBody>
      </p:sp>
      <p:pic>
        <p:nvPicPr>
          <p:cNvPr id="5" name="Picture 4" descr="C:\Users\NENITA SIM PADUA\Downloads\noli me tangere\ibarra.png"/>
          <p:cNvPicPr/>
          <p:nvPr/>
        </p:nvPicPr>
        <p:blipFill>
          <a:blip r:embed="rId2">
            <a:extLst>
              <a:ext uri="{28A0092B-C50C-407E-A947-70E740481C1C}">
                <a14:useLocalDpi xmlns:a14="http://schemas.microsoft.com/office/drawing/2010/main" val="0"/>
              </a:ext>
            </a:extLst>
          </a:blip>
          <a:srcRect/>
          <a:stretch>
            <a:fillRect/>
          </a:stretch>
        </p:blipFill>
        <p:spPr bwMode="auto">
          <a:xfrm>
            <a:off x="779462" y="2514600"/>
            <a:ext cx="1071880" cy="1388110"/>
          </a:xfrm>
          <a:prstGeom prst="rect">
            <a:avLst/>
          </a:prstGeom>
          <a:noFill/>
          <a:ln>
            <a:noFill/>
          </a:ln>
        </p:spPr>
      </p:pic>
      <p:sp>
        <p:nvSpPr>
          <p:cNvPr id="6" name="Rectangular Callout 5"/>
          <p:cNvSpPr/>
          <p:nvPr/>
        </p:nvSpPr>
        <p:spPr>
          <a:xfrm>
            <a:off x="311727" y="4114800"/>
            <a:ext cx="2099310" cy="925195"/>
          </a:xfrm>
          <a:prstGeom prst="wedgeRectCallout">
            <a:avLst>
              <a:gd name="adj1" fmla="val -399"/>
              <a:gd name="adj2" fmla="val 75922"/>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"You are the first man that I've talked to in this country!" he finally exclaimed, extending his hand.</a:t>
            </a:r>
          </a:p>
        </p:txBody>
      </p:sp>
      <p:pic>
        <p:nvPicPr>
          <p:cNvPr id="7" name="Picture 6" descr="C:\Users\NENITA SIM PADUA\Downloads\noli me tangere\general.png"/>
          <p:cNvPicPr/>
          <p:nvPr/>
        </p:nvPicPr>
        <p:blipFill>
          <a:blip r:embed="rId3">
            <a:extLst>
              <a:ext uri="{28A0092B-C50C-407E-A947-70E740481C1C}">
                <a14:useLocalDpi xmlns:a14="http://schemas.microsoft.com/office/drawing/2010/main" val="0"/>
              </a:ext>
            </a:extLst>
          </a:blip>
          <a:srcRect/>
          <a:stretch>
            <a:fillRect/>
          </a:stretch>
        </p:blipFill>
        <p:spPr bwMode="auto">
          <a:xfrm>
            <a:off x="1851342" y="5181600"/>
            <a:ext cx="1061085" cy="1478280"/>
          </a:xfrm>
          <a:prstGeom prst="rect">
            <a:avLst/>
          </a:prstGeom>
          <a:noFill/>
          <a:ln>
            <a:noFill/>
          </a:ln>
        </p:spPr>
      </p:pic>
      <p:sp>
        <p:nvSpPr>
          <p:cNvPr id="8" name="Rounded Rectangular Callout 7"/>
          <p:cNvSpPr/>
          <p:nvPr/>
        </p:nvSpPr>
        <p:spPr>
          <a:xfrm>
            <a:off x="4419600" y="381000"/>
            <a:ext cx="2889885" cy="1478280"/>
          </a:xfrm>
          <a:prstGeom prst="wedgeRoundRectCallout">
            <a:avLst>
              <a:gd name="adj1" fmla="val -3645"/>
              <a:gd name="adj2" fmla="val 70951"/>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"Your Excellency has seen only those who drag themselves about in the city; you have not visited the slandered huts of our towns or your Excellency would have been able to see real men, if to be a man it is sufficient to have a generous heart and simple customs."</a:t>
            </a:r>
          </a:p>
        </p:txBody>
      </p:sp>
      <p:pic>
        <p:nvPicPr>
          <p:cNvPr id="9" name="Picture 8" descr="C:\Users\NENITA SIM PADUA\Downloads\noli me tangere\ibarra.png"/>
          <p:cNvPicPr/>
          <p:nvPr/>
        </p:nvPicPr>
        <p:blipFill>
          <a:blip r:embed="rId2">
            <a:extLst>
              <a:ext uri="{28A0092B-C50C-407E-A947-70E740481C1C}">
                <a14:useLocalDpi xmlns:a14="http://schemas.microsoft.com/office/drawing/2010/main" val="0"/>
              </a:ext>
            </a:extLst>
          </a:blip>
          <a:srcRect/>
          <a:stretch>
            <a:fillRect/>
          </a:stretch>
        </p:blipFill>
        <p:spPr bwMode="auto">
          <a:xfrm>
            <a:off x="6169660" y="2057400"/>
            <a:ext cx="1139825" cy="1512570"/>
          </a:xfrm>
          <a:prstGeom prst="rect">
            <a:avLst/>
          </a:prstGeom>
          <a:noFill/>
          <a:ln>
            <a:noFill/>
          </a:ln>
        </p:spPr>
      </p:pic>
      <p:sp>
        <p:nvSpPr>
          <p:cNvPr id="10" name="Rectangular Callout 9"/>
          <p:cNvSpPr/>
          <p:nvPr/>
        </p:nvSpPr>
        <p:spPr>
          <a:xfrm>
            <a:off x="4191000" y="3787457"/>
            <a:ext cx="2934970" cy="1579880"/>
          </a:xfrm>
          <a:prstGeom prst="wedgeRectCallout">
            <a:avLst>
              <a:gd name="adj1" fmla="val 52579"/>
              <a:gd name="adj2" fmla="val 66625"/>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"Señor Ibarra," he exclaimed, pausing suddenly, and the young man also rose, "perhaps within a month I shall leave. Your education and your mode of thinking are not for this country. Sell what you have, pack your trunk, and come with me to Europe; the climate there will be more agreeable to you."</a:t>
            </a:r>
          </a:p>
        </p:txBody>
      </p:sp>
      <p:pic>
        <p:nvPicPr>
          <p:cNvPr id="11" name="Picture 10" descr="C:\Users\NENITA SIM PADUA\Downloads\noli me tangere\general.png"/>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169189"/>
            <a:ext cx="1229995" cy="1456055"/>
          </a:xfrm>
          <a:prstGeom prst="rect">
            <a:avLst/>
          </a:prstGeom>
          <a:noFill/>
          <a:ln>
            <a:noFill/>
          </a:ln>
        </p:spPr>
      </p:pic>
    </p:spTree>
    <p:extLst>
      <p:ext uri="{BB962C8B-B14F-4D97-AF65-F5344CB8AC3E}">
        <p14:creationId xmlns:p14="http://schemas.microsoft.com/office/powerpoint/2010/main" val="376229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PH" sz="2800" dirty="0"/>
              <a:t>In Capitan Tiago's house reigned no less disorder than in the people's imagination. Maria Clara did nothing but weep and would not listen to the consoling words of her aunt and of </a:t>
            </a:r>
            <a:r>
              <a:rPr lang="en-PH" sz="2800" dirty="0" err="1"/>
              <a:t>Andeng</a:t>
            </a:r>
            <a:r>
              <a:rPr lang="en-PH" sz="2800" dirty="0"/>
              <a:t>, her foster-sister. Her father had forbidden her to speak to Ibarra until the priests should absolve him from the excommunication. Capitan Tiago himself, in the midst of his preparations for receiving the Captain-General properly, had been summoned to the convent</a:t>
            </a:r>
          </a:p>
        </p:txBody>
      </p:sp>
    </p:spTree>
    <p:extLst>
      <p:ext uri="{BB962C8B-B14F-4D97-AF65-F5344CB8AC3E}">
        <p14:creationId xmlns:p14="http://schemas.microsoft.com/office/powerpoint/2010/main" val="123383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28600" y="304800"/>
            <a:ext cx="2765425" cy="1297940"/>
          </a:xfrm>
          <a:prstGeom prst="wedgeRoundRectCallout">
            <a:avLst>
              <a:gd name="adj1" fmla="val -2871"/>
              <a:gd name="adj2" fmla="val 76416"/>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"I shall always while I live preserve the memory of your Excellency's kindness," replied Ibarra with emotion, "but I must remain in this country where my fathers have lived."</a:t>
            </a:r>
          </a:p>
        </p:txBody>
      </p:sp>
      <p:pic>
        <p:nvPicPr>
          <p:cNvPr id="5" name="Picture 4" descr="C:\Users\NENITA SIM PADUA\Downloads\noli me tangere\ibarra.png"/>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35612"/>
            <a:ext cx="1066800" cy="1440988"/>
          </a:xfrm>
          <a:prstGeom prst="rect">
            <a:avLst/>
          </a:prstGeom>
          <a:noFill/>
          <a:ln>
            <a:noFill/>
          </a:ln>
        </p:spPr>
      </p:pic>
      <p:sp>
        <p:nvSpPr>
          <p:cNvPr id="6" name="Rectangular Callout 5"/>
          <p:cNvSpPr/>
          <p:nvPr/>
        </p:nvSpPr>
        <p:spPr>
          <a:xfrm>
            <a:off x="82232" y="3472642"/>
            <a:ext cx="3950335" cy="1478280"/>
          </a:xfrm>
          <a:prstGeom prst="wedgeRectCallout">
            <a:avLst>
              <a:gd name="adj1" fmla="val 2743"/>
              <a:gd name="adj2" fmla="val 7142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"Where they have died you might say with more exactness! Believe me, perhaps I know your country better than you yourself do. Ah, now I remember," he exclaimed with a change of tone, "you are going to marry an adorable young woman and I'm detaining you here! Go, go to her, and that you may have greater freedom send her father to me," this with a smile. "Don't forget, though, that I want you to accompany me in my walk."</a:t>
            </a:r>
          </a:p>
        </p:txBody>
      </p:sp>
      <p:pic>
        <p:nvPicPr>
          <p:cNvPr id="7" name="Picture 6" descr="C:\Users\NENITA SIM PADUA\Downloads\noli me tangere\general.png"/>
          <p:cNvPicPr/>
          <p:nvPr/>
        </p:nvPicPr>
        <p:blipFill>
          <a:blip r:embed="rId3">
            <a:extLst>
              <a:ext uri="{28A0092B-C50C-407E-A947-70E740481C1C}">
                <a14:useLocalDpi xmlns:a14="http://schemas.microsoft.com/office/drawing/2010/main" val="0"/>
              </a:ext>
            </a:extLst>
          </a:blip>
          <a:srcRect/>
          <a:stretch>
            <a:fillRect/>
          </a:stretch>
        </p:blipFill>
        <p:spPr bwMode="auto">
          <a:xfrm>
            <a:off x="748029" y="5181600"/>
            <a:ext cx="1309370" cy="1399540"/>
          </a:xfrm>
          <a:prstGeom prst="rect">
            <a:avLst/>
          </a:prstGeom>
          <a:noFill/>
          <a:ln>
            <a:noFill/>
          </a:ln>
        </p:spPr>
      </p:pic>
      <p:sp>
        <p:nvSpPr>
          <p:cNvPr id="8" name="Rounded Rectangular Callout 7"/>
          <p:cNvSpPr/>
          <p:nvPr/>
        </p:nvSpPr>
        <p:spPr>
          <a:xfrm>
            <a:off x="4011785" y="143423"/>
            <a:ext cx="3284855" cy="2370455"/>
          </a:xfrm>
          <a:prstGeom prst="wedgeRoundRectCallout">
            <a:avLst>
              <a:gd name="adj1" fmla="val 64178"/>
              <a:gd name="adj2" fmla="val 42325"/>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"I'm satisfied," he said, slapping the latter lightly on the shoulder. "Today I've seen for the first time how it is possible for one to be a good Spaniard without ceasing to be a good Filipino and to love his country. Today I showed their Reverences that we are not all puppets of theirs. This young man gave me the opportunity and I shall soon have settled all my accounts with the friars. It's a pity that some day or other this young man--But call the alcalde."</a:t>
            </a:r>
          </a:p>
        </p:txBody>
      </p:sp>
      <p:pic>
        <p:nvPicPr>
          <p:cNvPr id="9" name="Picture 8" descr="C:\Users\NENITA SIM PADUA\Downloads\noli me tangere\ibarra.png"/>
          <p:cNvPicPr/>
          <p:nvPr/>
        </p:nvPicPr>
        <p:blipFill>
          <a:blip r:embed="rId2">
            <a:extLst>
              <a:ext uri="{28A0092B-C50C-407E-A947-70E740481C1C}">
                <a14:useLocalDpi xmlns:a14="http://schemas.microsoft.com/office/drawing/2010/main" val="0"/>
              </a:ext>
            </a:extLst>
          </a:blip>
          <a:srcRect/>
          <a:stretch>
            <a:fillRect/>
          </a:stretch>
        </p:blipFill>
        <p:spPr bwMode="auto">
          <a:xfrm>
            <a:off x="7803629" y="1950546"/>
            <a:ext cx="1139825" cy="1522095"/>
          </a:xfrm>
          <a:prstGeom prst="rect">
            <a:avLst/>
          </a:prstGeom>
          <a:noFill/>
          <a:ln>
            <a:noFill/>
          </a:ln>
        </p:spPr>
      </p:pic>
      <p:sp>
        <p:nvSpPr>
          <p:cNvPr id="10" name="Rectangular Callout 9"/>
          <p:cNvSpPr/>
          <p:nvPr/>
        </p:nvSpPr>
        <p:spPr>
          <a:xfrm>
            <a:off x="4419600" y="2795097"/>
            <a:ext cx="3048000" cy="2155825"/>
          </a:xfrm>
          <a:prstGeom prst="wedgeRectCallout">
            <a:avLst>
              <a:gd name="adj1" fmla="val 58914"/>
              <a:gd name="adj2" fmla="val 70545"/>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Times New Roman"/>
                <a:cs typeface="Times New Roman"/>
              </a:rPr>
              <a:t>"Señor Alcalde, in order to avoid any repetition of scenes such as you witnessed this afternoon, scenes that I regret, as they hurt the prestige of the government and of all good Spaniards, allow me to recommend to your especial care Señor Ibarra, so that you may afford him means for carrying out his patriotic intentions and also that in the future you prevent his being molested by persons of any class whatsoever, under any pretext at all."</a:t>
            </a:r>
          </a:p>
        </p:txBody>
      </p:sp>
      <p:pic>
        <p:nvPicPr>
          <p:cNvPr id="11" name="Picture 10" descr="C:\Users\NENITA SIM PADUA\Downloads\noli me tangere\general.png"/>
          <p:cNvPicPr/>
          <p:nvPr/>
        </p:nvPicPr>
        <p:blipFill>
          <a:blip r:embed="rId3">
            <a:extLst>
              <a:ext uri="{28A0092B-C50C-407E-A947-70E740481C1C}">
                <a14:useLocalDpi xmlns:a14="http://schemas.microsoft.com/office/drawing/2010/main" val="0"/>
              </a:ext>
            </a:extLst>
          </a:blip>
          <a:srcRect/>
          <a:stretch>
            <a:fillRect/>
          </a:stretch>
        </p:blipFill>
        <p:spPr bwMode="auto">
          <a:xfrm>
            <a:off x="7796702" y="4838642"/>
            <a:ext cx="1080770" cy="1749425"/>
          </a:xfrm>
          <a:prstGeom prst="rect">
            <a:avLst/>
          </a:prstGeom>
          <a:noFill/>
          <a:ln>
            <a:noFill/>
          </a:ln>
        </p:spPr>
      </p:pic>
    </p:spTree>
    <p:extLst>
      <p:ext uri="{BB962C8B-B14F-4D97-AF65-F5344CB8AC3E}">
        <p14:creationId xmlns:p14="http://schemas.microsoft.com/office/powerpoint/2010/main" val="376824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500" fill="hold"/>
                                        <p:tgtEl>
                                          <p:spTgt spid="10"/>
                                        </p:tgtEl>
                                        <p:attrNameLst>
                                          <p:attrName>ppt_w</p:attrName>
                                        </p:attrNameLst>
                                      </p:cBhvr>
                                      <p:tavLst>
                                        <p:tav tm="0">
                                          <p:val>
                                            <p:fltVal val="0"/>
                                          </p:val>
                                        </p:tav>
                                        <p:tav tm="100000">
                                          <p:val>
                                            <p:strVal val="#ppt_w"/>
                                          </p:val>
                                        </p:tav>
                                      </p:tavLst>
                                    </p:anim>
                                    <p:anim calcmode="lin" valueType="num">
                                      <p:cBhvr>
                                        <p:cTn id="60" dur="500" fill="hold"/>
                                        <p:tgtEl>
                                          <p:spTgt spid="10"/>
                                        </p:tgtEl>
                                        <p:attrNameLst>
                                          <p:attrName>ppt_h</p:attrName>
                                        </p:attrNameLst>
                                      </p:cBhvr>
                                      <p:tavLst>
                                        <p:tav tm="0">
                                          <p:val>
                                            <p:fltVal val="0"/>
                                          </p:val>
                                        </p:tav>
                                        <p:tav tm="100000">
                                          <p:val>
                                            <p:strVal val="#ppt_h"/>
                                          </p:val>
                                        </p:tav>
                                      </p:tavLst>
                                    </p:anim>
                                    <p:animEffect transition="in" filter="fade">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heel(1)">
                                      <p:cBhvr>
                                        <p:cTn id="6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572000" cy="461665"/>
          </a:xfrm>
          <a:prstGeom prst="rect">
            <a:avLst/>
          </a:prstGeom>
        </p:spPr>
        <p:txBody>
          <a:bodyPr>
            <a:spAutoFit/>
          </a:bodyPr>
          <a:lstStyle/>
          <a:p>
            <a:r>
              <a:rPr lang="en-PH" sz="1200" dirty="0"/>
              <a:t>The </a:t>
            </a:r>
            <a:r>
              <a:rPr lang="en-PH" sz="1200" dirty="0" err="1"/>
              <a:t>alcalde</a:t>
            </a:r>
            <a:r>
              <a:rPr lang="en-PH" sz="1200" dirty="0"/>
              <a:t> understood the reprimand and bowed to conceal his confusion.</a:t>
            </a:r>
          </a:p>
        </p:txBody>
      </p:sp>
      <p:sp>
        <p:nvSpPr>
          <p:cNvPr id="5" name="Rounded Rectangular Callout 4"/>
          <p:cNvSpPr/>
          <p:nvPr/>
        </p:nvSpPr>
        <p:spPr>
          <a:xfrm>
            <a:off x="152400" y="762000"/>
            <a:ext cx="3601085" cy="1184910"/>
          </a:xfrm>
          <a:prstGeom prst="wedgeRoundRectCallou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"Have the same order communicated to the alferez who commands in the district here. Also, investigate whether that gentleman has affairs of his own that are not sanctioned by the regulations. I've heard more than one complaint in regard to that."</a:t>
            </a:r>
          </a:p>
        </p:txBody>
      </p:sp>
      <p:sp>
        <p:nvSpPr>
          <p:cNvPr id="6" name="Rectangular Callout 5"/>
          <p:cNvSpPr/>
          <p:nvPr/>
        </p:nvSpPr>
        <p:spPr>
          <a:xfrm>
            <a:off x="311727" y="2514600"/>
            <a:ext cx="3329940" cy="1534795"/>
          </a:xfrm>
          <a:prstGeom prst="wedgeRectCallout">
            <a:avLst>
              <a:gd name="adj1" fmla="val -7951"/>
              <a:gd name="adj2" fmla="val 6691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"Don Santiago," said his Excellency in an affable tone, "a little while ago I felicitated you on the happiness of having a daughter such as the Señorita de los Santos; now let me congratulate you on your future son-in-law. The most virtuous of daughters is certainly worthy of the best citizen of the Philippines. Is it permitted to know when the wedding will occur?"</a:t>
            </a:r>
          </a:p>
        </p:txBody>
      </p:sp>
      <p:sp>
        <p:nvSpPr>
          <p:cNvPr id="7" name="Rounded Rectangular Callout 6"/>
          <p:cNvSpPr/>
          <p:nvPr/>
        </p:nvSpPr>
        <p:spPr>
          <a:xfrm>
            <a:off x="446087" y="4648200"/>
            <a:ext cx="3013710" cy="1602740"/>
          </a:xfrm>
          <a:prstGeom prst="wedgeRoundRectCallout">
            <a:avLst>
              <a:gd name="adj1" fmla="val -9221"/>
              <a:gd name="adj2" fmla="val 61796"/>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"Come now, I see that there is nothing definitely arranged. If persons are lacking to stand up with them, I shall take the greatest pleasure in being one of them. That's for the purpose of ridding myself of the feeling of disgust which the many weddings I've heretofore taken part in have given me,"</a:t>
            </a:r>
          </a:p>
        </p:txBody>
      </p:sp>
      <p:sp>
        <p:nvSpPr>
          <p:cNvPr id="8" name="Rectangular Callout 7"/>
          <p:cNvSpPr/>
          <p:nvPr/>
        </p:nvSpPr>
        <p:spPr>
          <a:xfrm>
            <a:off x="5410200" y="228600"/>
            <a:ext cx="1184910" cy="553085"/>
          </a:xfrm>
          <a:prstGeom prst="wedgeRectCallout">
            <a:avLst>
              <a:gd name="adj1" fmla="val 46810"/>
              <a:gd name="adj2" fmla="val 10128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"Yes, sir,"</a:t>
            </a:r>
          </a:p>
        </p:txBody>
      </p:sp>
      <p:pic>
        <p:nvPicPr>
          <p:cNvPr id="9" name="Picture 8" descr="C:\Users\NENITA SIM PADUA\Downloads\noli me tangere\capitan tiago.png"/>
          <p:cNvPicPr/>
          <p:nvPr/>
        </p:nvPicPr>
        <p:blipFill>
          <a:blip r:embed="rId2">
            <a:extLst>
              <a:ext uri="{28A0092B-C50C-407E-A947-70E740481C1C}">
                <a14:useLocalDpi xmlns:a14="http://schemas.microsoft.com/office/drawing/2010/main" val="0"/>
              </a:ext>
            </a:extLst>
          </a:blip>
          <a:srcRect/>
          <a:stretch>
            <a:fillRect/>
          </a:stretch>
        </p:blipFill>
        <p:spPr bwMode="auto">
          <a:xfrm>
            <a:off x="6858000" y="781685"/>
            <a:ext cx="1049655" cy="1433195"/>
          </a:xfrm>
          <a:prstGeom prst="rect">
            <a:avLst/>
          </a:prstGeom>
          <a:noFill/>
          <a:ln>
            <a:noFill/>
          </a:ln>
        </p:spPr>
      </p:pic>
      <p:sp>
        <p:nvSpPr>
          <p:cNvPr id="10" name="Rectangle 9"/>
          <p:cNvSpPr/>
          <p:nvPr/>
        </p:nvSpPr>
        <p:spPr>
          <a:xfrm>
            <a:off x="4309110" y="2362200"/>
            <a:ext cx="4572000" cy="646331"/>
          </a:xfrm>
          <a:prstGeom prst="rect">
            <a:avLst/>
          </a:prstGeom>
        </p:spPr>
        <p:txBody>
          <a:bodyPr>
            <a:spAutoFit/>
          </a:bodyPr>
          <a:lstStyle/>
          <a:p>
            <a:r>
              <a:rPr lang="en-PH" sz="1200" dirty="0"/>
              <a:t>Ibarra almost ran in search of Maria Clara--he had so many things to tell her. Hearing merry voices in one of the rooms, he knocked lightly on the door</a:t>
            </a:r>
            <a:endParaRPr lang="en-PH" sz="1200" dirty="0"/>
          </a:p>
        </p:txBody>
      </p:sp>
      <p:sp>
        <p:nvSpPr>
          <p:cNvPr id="11" name="Rounded Rectangular Callout 10"/>
          <p:cNvSpPr/>
          <p:nvPr/>
        </p:nvSpPr>
        <p:spPr>
          <a:xfrm>
            <a:off x="6998970" y="3056254"/>
            <a:ext cx="1817370" cy="451485"/>
          </a:xfrm>
          <a:prstGeom prst="wedgeRoundRectCallout">
            <a:avLst>
              <a:gd name="adj1" fmla="val -44437"/>
              <a:gd name="adj2" fmla="val 92505"/>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"Who's there?"</a:t>
            </a:r>
          </a:p>
        </p:txBody>
      </p:sp>
      <p:pic>
        <p:nvPicPr>
          <p:cNvPr id="12" name="Picture 11" descr="C:\Users\NENITA SIM PADUA\Downloads\noli me tangere\maria clara.png"/>
          <p:cNvPicPr/>
          <p:nvPr/>
        </p:nvPicPr>
        <p:blipFill>
          <a:blip r:embed="rId3">
            <a:extLst>
              <a:ext uri="{28A0092B-C50C-407E-A947-70E740481C1C}">
                <a14:useLocalDpi xmlns:a14="http://schemas.microsoft.com/office/drawing/2010/main" val="0"/>
              </a:ext>
            </a:extLst>
          </a:blip>
          <a:srcRect/>
          <a:stretch>
            <a:fillRect/>
          </a:stretch>
        </p:blipFill>
        <p:spPr bwMode="auto">
          <a:xfrm>
            <a:off x="5769321" y="3507739"/>
            <a:ext cx="1106170" cy="1524000"/>
          </a:xfrm>
          <a:prstGeom prst="rect">
            <a:avLst/>
          </a:prstGeom>
          <a:noFill/>
          <a:ln>
            <a:noFill/>
          </a:ln>
        </p:spPr>
      </p:pic>
      <p:sp>
        <p:nvSpPr>
          <p:cNvPr id="13" name="Rectangular Callout 12"/>
          <p:cNvSpPr/>
          <p:nvPr/>
        </p:nvSpPr>
        <p:spPr>
          <a:xfrm>
            <a:off x="7772400" y="5031739"/>
            <a:ext cx="553085" cy="281940"/>
          </a:xfrm>
          <a:prstGeom prst="wedgeRectCallout">
            <a:avLst>
              <a:gd name="adj1" fmla="val 58769"/>
              <a:gd name="adj2" fmla="val 114552"/>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"I!</a:t>
            </a:r>
          </a:p>
        </p:txBody>
      </p:sp>
      <p:sp>
        <p:nvSpPr>
          <p:cNvPr id="14" name="Rectangle 13"/>
          <p:cNvSpPr/>
          <p:nvPr/>
        </p:nvSpPr>
        <p:spPr>
          <a:xfrm>
            <a:off x="6254675" y="5715000"/>
            <a:ext cx="2709909" cy="276999"/>
          </a:xfrm>
          <a:prstGeom prst="rect">
            <a:avLst/>
          </a:prstGeom>
        </p:spPr>
        <p:txBody>
          <a:bodyPr wrap="none">
            <a:spAutoFit/>
          </a:bodyPr>
          <a:lstStyle/>
          <a:p>
            <a:r>
              <a:rPr lang="en-PH" sz="1200" dirty="0"/>
              <a:t>The </a:t>
            </a:r>
            <a:r>
              <a:rPr lang="en-PH" sz="1200" dirty="0" smtClean="0"/>
              <a:t>voices became </a:t>
            </a:r>
            <a:r>
              <a:rPr lang="en-PH" sz="1200" dirty="0"/>
              <a:t>hushed and the door</a:t>
            </a:r>
          </a:p>
        </p:txBody>
      </p:sp>
    </p:spTree>
    <p:extLst>
      <p:ext uri="{BB962C8B-B14F-4D97-AF65-F5344CB8AC3E}">
        <p14:creationId xmlns:p14="http://schemas.microsoft.com/office/powerpoint/2010/main" val="118426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mph" presetSubtype="0" fill="hold" nodeType="clickEffect">
                                  <p:stCondLst>
                                    <p:cond delay="0"/>
                                  </p:stCondLst>
                                  <p:childTnLst>
                                    <p:animClr clrSpc="hsl" dir="cw">
                                      <p:cBhvr override="childStyle">
                                        <p:cTn id="44" dur="500" fill="hold"/>
                                        <p:tgtEl>
                                          <p:spTgt spid="10">
                                            <p:txEl>
                                              <p:pRg st="0" end="0"/>
                                            </p:txEl>
                                          </p:spTgt>
                                        </p:tgtEl>
                                        <p:attrNameLst>
                                          <p:attrName>style.color</p:attrName>
                                        </p:attrNameLst>
                                      </p:cBhvr>
                                      <p:by>
                                        <p:hsl h="7200000" s="0" l="0"/>
                                      </p:by>
                                    </p:animClr>
                                    <p:animClr clrSpc="hsl" dir="cw">
                                      <p:cBhvr>
                                        <p:cTn id="45" dur="500" fill="hold"/>
                                        <p:tgtEl>
                                          <p:spTgt spid="10">
                                            <p:txEl>
                                              <p:pRg st="0" end="0"/>
                                            </p:txEl>
                                          </p:spTgt>
                                        </p:tgtEl>
                                        <p:attrNameLst>
                                          <p:attrName>fillcolor</p:attrName>
                                        </p:attrNameLst>
                                      </p:cBhvr>
                                      <p:by>
                                        <p:hsl h="7200000" s="0" l="0"/>
                                      </p:by>
                                    </p:animClr>
                                    <p:animClr clrSpc="hsl" dir="cw">
                                      <p:cBhvr>
                                        <p:cTn id="46" dur="500" fill="hold"/>
                                        <p:tgtEl>
                                          <p:spTgt spid="10">
                                            <p:txEl>
                                              <p:pRg st="0" end="0"/>
                                            </p:txEl>
                                          </p:spTgt>
                                        </p:tgtEl>
                                        <p:attrNameLst>
                                          <p:attrName>stroke.color</p:attrName>
                                        </p:attrNameLst>
                                      </p:cBhvr>
                                      <p:by>
                                        <p:hsl h="7200000" s="0" l="0"/>
                                      </p:by>
                                    </p:animClr>
                                    <p:set>
                                      <p:cBhvr>
                                        <p:cTn id="47" dur="500" fill="hold"/>
                                        <p:tgtEl>
                                          <p:spTgt spid="10">
                                            <p:txEl>
                                              <p:pRg st="0" end="0"/>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ppt_w</p:attrName>
                                        </p:attrNameLst>
                                      </p:cBhvr>
                                      <p:tavLst>
                                        <p:tav tm="0">
                                          <p:val>
                                            <p:fltVal val="0"/>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animEffect transition="in" filter="fade">
                                      <p:cBhvr>
                                        <p:cTn id="61" dur="500"/>
                                        <p:tgtEl>
                                          <p:spTgt spid="11"/>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nodeType="clickEffect">
                                  <p:stCondLst>
                                    <p:cond delay="0"/>
                                  </p:stCondLst>
                                  <p:childTnLst>
                                    <p:set>
                                      <p:cBhvr>
                                        <p:cTn id="72" dur="1" fill="hold">
                                          <p:stCondLst>
                                            <p:cond delay="0"/>
                                          </p:stCondLst>
                                        </p:cTn>
                                        <p:tgtEl>
                                          <p:spTgt spid="14">
                                            <p:txEl>
                                              <p:pRg st="0" end="0"/>
                                            </p:txEl>
                                          </p:spTgt>
                                        </p:tgtEl>
                                        <p:attrNameLst>
                                          <p:attrName>style.visibility</p:attrName>
                                        </p:attrNameLst>
                                      </p:cBhvr>
                                      <p:to>
                                        <p:strVal val="visible"/>
                                      </p:to>
                                    </p:set>
                                    <p:animEffect transition="in" filter="wheel(1)">
                                      <p:cBhvr>
                                        <p:cTn id="73"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914400" y="685800"/>
            <a:ext cx="1016000" cy="838200"/>
          </a:xfrm>
          <a:prstGeom prst="wedgeRectCallout">
            <a:avLst>
              <a:gd name="adj1" fmla="val 58056"/>
              <a:gd name="adj2" fmla="val 9296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"It's I, may I come in?"</a:t>
            </a:r>
          </a:p>
        </p:txBody>
      </p:sp>
      <p:sp>
        <p:nvSpPr>
          <p:cNvPr id="5" name="Flowchart: Process 4"/>
          <p:cNvSpPr/>
          <p:nvPr/>
        </p:nvSpPr>
        <p:spPr>
          <a:xfrm>
            <a:off x="2133600" y="1905000"/>
            <a:ext cx="2189480" cy="685800"/>
          </a:xfrm>
          <a:prstGeom prst="flowChart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called the young man, his heart beating violently.</a:t>
            </a:r>
          </a:p>
        </p:txBody>
      </p:sp>
      <p:sp>
        <p:nvSpPr>
          <p:cNvPr id="6" name="Rectangle 5"/>
          <p:cNvSpPr/>
          <p:nvPr/>
        </p:nvSpPr>
        <p:spPr>
          <a:xfrm>
            <a:off x="762000" y="2967335"/>
            <a:ext cx="4572000" cy="738664"/>
          </a:xfrm>
          <a:prstGeom prst="rect">
            <a:avLst/>
          </a:prstGeom>
        </p:spPr>
        <p:txBody>
          <a:bodyPr>
            <a:spAutoFit/>
          </a:bodyPr>
          <a:lstStyle/>
          <a:p>
            <a:r>
              <a:rPr lang="en-PH" sz="1400" dirty="0"/>
              <a:t>The silence continued. Then light footsteps approached the door and the merry voice of </a:t>
            </a:r>
            <a:r>
              <a:rPr lang="en-PH" sz="1400" dirty="0" err="1"/>
              <a:t>Sinang</a:t>
            </a:r>
            <a:r>
              <a:rPr lang="en-PH" sz="1400" dirty="0"/>
              <a:t> murmured through the keyhole,</a:t>
            </a:r>
            <a:endParaRPr lang="en-PH" sz="1400" dirty="0"/>
          </a:p>
        </p:txBody>
      </p:sp>
      <p:sp>
        <p:nvSpPr>
          <p:cNvPr id="7" name="Rounded Rectangular Callout 6"/>
          <p:cNvSpPr/>
          <p:nvPr/>
        </p:nvSpPr>
        <p:spPr>
          <a:xfrm>
            <a:off x="1891030" y="3810000"/>
            <a:ext cx="3442970" cy="541655"/>
          </a:xfrm>
          <a:prstGeom prst="wedgeRoundRectCallou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smtClean="0">
                <a:effectLst/>
                <a:ea typeface="Calibri"/>
                <a:cs typeface="Times New Roman"/>
              </a:rPr>
              <a:t>"</a:t>
            </a:r>
            <a:r>
              <a:rPr lang="en-PH" sz="1100" dirty="0" err="1" smtClean="0">
                <a:effectLst/>
                <a:ea typeface="Calibri"/>
                <a:cs typeface="Times New Roman"/>
              </a:rPr>
              <a:t>Crisostomo</a:t>
            </a:r>
            <a:r>
              <a:rPr lang="en-PH" sz="1100" dirty="0" smtClean="0">
                <a:effectLst/>
                <a:ea typeface="Calibri"/>
                <a:cs typeface="Times New Roman"/>
              </a:rPr>
              <a:t>, we're going to the </a:t>
            </a:r>
            <a:r>
              <a:rPr lang="en-PH" sz="1100" dirty="0" err="1" smtClean="0">
                <a:effectLst/>
                <a:ea typeface="Calibri"/>
                <a:cs typeface="Times New Roman"/>
              </a:rPr>
              <a:t>theater</a:t>
            </a:r>
            <a:r>
              <a:rPr lang="en-PH" sz="1100" dirty="0" smtClean="0">
                <a:effectLst/>
                <a:ea typeface="Calibri"/>
                <a:cs typeface="Times New Roman"/>
              </a:rPr>
              <a:t> tonight. Write what you have to say to Maria."</a:t>
            </a:r>
            <a:endParaRPr lang="en-PH" sz="1100" dirty="0">
              <a:effectLst/>
              <a:ea typeface="Calibri"/>
              <a:cs typeface="Times New Roman"/>
            </a:endParaRPr>
          </a:p>
        </p:txBody>
      </p:sp>
      <p:sp>
        <p:nvSpPr>
          <p:cNvPr id="8" name="Rectangle 7"/>
          <p:cNvSpPr/>
          <p:nvPr/>
        </p:nvSpPr>
        <p:spPr>
          <a:xfrm>
            <a:off x="1066800" y="4495800"/>
            <a:ext cx="7467600" cy="276999"/>
          </a:xfrm>
          <a:prstGeom prst="rect">
            <a:avLst/>
          </a:prstGeom>
        </p:spPr>
        <p:txBody>
          <a:bodyPr wrap="square">
            <a:spAutoFit/>
          </a:bodyPr>
          <a:lstStyle/>
          <a:p>
            <a:r>
              <a:rPr lang="en-PH" sz="1200" dirty="0"/>
              <a:t>The footsteps retreated again as rapidly as they approached</a:t>
            </a:r>
            <a:endParaRPr lang="en-PH" sz="1200" dirty="0"/>
          </a:p>
        </p:txBody>
      </p:sp>
      <p:sp>
        <p:nvSpPr>
          <p:cNvPr id="9" name="Rectangular Callout 8"/>
          <p:cNvSpPr/>
          <p:nvPr/>
        </p:nvSpPr>
        <p:spPr>
          <a:xfrm>
            <a:off x="1264602" y="4953000"/>
            <a:ext cx="1737995" cy="417195"/>
          </a:xfrm>
          <a:prstGeom prst="wedgeRectCallout">
            <a:avLst>
              <a:gd name="adj1" fmla="val 66500"/>
              <a:gd name="adj2" fmla="val 15683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"What does this mean?"</a:t>
            </a:r>
          </a:p>
        </p:txBody>
      </p:sp>
      <p:pic>
        <p:nvPicPr>
          <p:cNvPr id="10" name="Picture 9" descr="C:\Users\NENITA SIM PADUA\Downloads\noli me tangere\ibarra.png"/>
          <p:cNvPicPr/>
          <p:nvPr/>
        </p:nvPicPr>
        <p:blipFill>
          <a:blip r:embed="rId2">
            <a:extLst>
              <a:ext uri="{28A0092B-C50C-407E-A947-70E740481C1C}">
                <a14:useLocalDpi xmlns:a14="http://schemas.microsoft.com/office/drawing/2010/main" val="0"/>
              </a:ext>
            </a:extLst>
          </a:blip>
          <a:srcRect/>
          <a:stretch>
            <a:fillRect/>
          </a:stretch>
        </p:blipFill>
        <p:spPr bwMode="auto">
          <a:xfrm>
            <a:off x="3693218" y="5120033"/>
            <a:ext cx="948055" cy="1400175"/>
          </a:xfrm>
          <a:prstGeom prst="rect">
            <a:avLst/>
          </a:prstGeom>
          <a:noFill/>
          <a:ln>
            <a:noFill/>
          </a:ln>
        </p:spPr>
      </p:pic>
    </p:spTree>
    <p:extLst>
      <p:ext uri="{BB962C8B-B14F-4D97-AF65-F5344CB8AC3E}">
        <p14:creationId xmlns:p14="http://schemas.microsoft.com/office/powerpoint/2010/main" val="377336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0" nodeType="clickEffect">
                                  <p:stCondLst>
                                    <p:cond delay="0"/>
                                  </p:stCondLst>
                                  <p:childTnLst>
                                    <p:animRot by="120000">
                                      <p:cBhvr>
                                        <p:cTn id="13" dur="100" fill="hold">
                                          <p:stCondLst>
                                            <p:cond delay="0"/>
                                          </p:stCondLst>
                                        </p:cTn>
                                        <p:tgtEl>
                                          <p:spTgt spid="5"/>
                                        </p:tgtEl>
                                        <p:attrNameLst>
                                          <p:attrName>r</p:attrName>
                                        </p:attrNameLst>
                                      </p:cBhvr>
                                    </p:animRot>
                                    <p:animRot by="-240000">
                                      <p:cBhvr>
                                        <p:cTn id="14" dur="200" fill="hold">
                                          <p:stCondLst>
                                            <p:cond delay="200"/>
                                          </p:stCondLst>
                                        </p:cTn>
                                        <p:tgtEl>
                                          <p:spTgt spid="5"/>
                                        </p:tgtEl>
                                        <p:attrNameLst>
                                          <p:attrName>r</p:attrName>
                                        </p:attrNameLst>
                                      </p:cBhvr>
                                    </p:animRot>
                                    <p:animRot by="240000">
                                      <p:cBhvr>
                                        <p:cTn id="15" dur="200" fill="hold">
                                          <p:stCondLst>
                                            <p:cond delay="400"/>
                                          </p:stCondLst>
                                        </p:cTn>
                                        <p:tgtEl>
                                          <p:spTgt spid="5"/>
                                        </p:tgtEl>
                                        <p:attrNameLst>
                                          <p:attrName>r</p:attrName>
                                        </p:attrNameLst>
                                      </p:cBhvr>
                                    </p:animRot>
                                    <p:animRot by="-240000">
                                      <p:cBhvr>
                                        <p:cTn id="16" dur="200" fill="hold">
                                          <p:stCondLst>
                                            <p:cond delay="600"/>
                                          </p:stCondLst>
                                        </p:cTn>
                                        <p:tgtEl>
                                          <p:spTgt spid="5"/>
                                        </p:tgtEl>
                                        <p:attrNameLst>
                                          <p:attrName>r</p:attrName>
                                        </p:attrNameLst>
                                      </p:cBhvr>
                                    </p:animRot>
                                    <p:animRot by="120000">
                                      <p:cBhvr>
                                        <p:cTn id="17" dur="200" fill="hold">
                                          <p:stCondLst>
                                            <p:cond delay="800"/>
                                          </p:stCondLst>
                                        </p:cTn>
                                        <p:tgtEl>
                                          <p:spTgt spid="5"/>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6"/>
                                        </p:tgtEl>
                                        <p:attrNameLst>
                                          <p:attrName>fillcolor</p:attrName>
                                        </p:attrNameLst>
                                      </p:cBhvr>
                                      <p:to>
                                        <a:schemeClr val="accent2"/>
                                      </p:to>
                                    </p:animClr>
                                    <p:set>
                                      <p:cBhvr>
                                        <p:cTn id="22" dur="2000" fill="hold"/>
                                        <p:tgtEl>
                                          <p:spTgt spid="6"/>
                                        </p:tgtEl>
                                        <p:attrNameLst>
                                          <p:attrName>fill.type</p:attrName>
                                        </p:attrNameLst>
                                      </p:cBhvr>
                                      <p:to>
                                        <p:strVal val="solid"/>
                                      </p:to>
                                    </p:set>
                                    <p:set>
                                      <p:cBhvr>
                                        <p:cTn id="23" dur="2000" fill="hold"/>
                                        <p:tgtEl>
                                          <p:spTgt spid="6"/>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2" presetClass="emph" presetSubtype="0" fill="hold" grpId="0" nodeType="clickEffect">
                                  <p:stCondLst>
                                    <p:cond delay="0"/>
                                  </p:stCondLst>
                                  <p:childTnLst>
                                    <p:animRot by="120000">
                                      <p:cBhvr>
                                        <p:cTn id="34" dur="100" fill="hold">
                                          <p:stCondLst>
                                            <p:cond delay="0"/>
                                          </p:stCondLst>
                                        </p:cTn>
                                        <p:tgtEl>
                                          <p:spTgt spid="8"/>
                                        </p:tgtEl>
                                        <p:attrNameLst>
                                          <p:attrName>r</p:attrName>
                                        </p:attrNameLst>
                                      </p:cBhvr>
                                    </p:animRot>
                                    <p:animRot by="-240000">
                                      <p:cBhvr>
                                        <p:cTn id="35" dur="200" fill="hold">
                                          <p:stCondLst>
                                            <p:cond delay="200"/>
                                          </p:stCondLst>
                                        </p:cTn>
                                        <p:tgtEl>
                                          <p:spTgt spid="8"/>
                                        </p:tgtEl>
                                        <p:attrNameLst>
                                          <p:attrName>r</p:attrName>
                                        </p:attrNameLst>
                                      </p:cBhvr>
                                    </p:animRot>
                                    <p:animRot by="240000">
                                      <p:cBhvr>
                                        <p:cTn id="36" dur="200" fill="hold">
                                          <p:stCondLst>
                                            <p:cond delay="400"/>
                                          </p:stCondLst>
                                        </p:cTn>
                                        <p:tgtEl>
                                          <p:spTgt spid="8"/>
                                        </p:tgtEl>
                                        <p:attrNameLst>
                                          <p:attrName>r</p:attrName>
                                        </p:attrNameLst>
                                      </p:cBhvr>
                                    </p:animRot>
                                    <p:animRot by="-240000">
                                      <p:cBhvr>
                                        <p:cTn id="37" dur="200" fill="hold">
                                          <p:stCondLst>
                                            <p:cond delay="600"/>
                                          </p:stCondLst>
                                        </p:cTn>
                                        <p:tgtEl>
                                          <p:spTgt spid="8"/>
                                        </p:tgtEl>
                                        <p:attrNameLst>
                                          <p:attrName>r</p:attrName>
                                        </p:attrNameLst>
                                      </p:cBhvr>
                                    </p:animRot>
                                    <p:animRot by="120000">
                                      <p:cBhvr>
                                        <p:cTn id="38" dur="200" fill="hold">
                                          <p:stCondLst>
                                            <p:cond delay="800"/>
                                          </p:stCondLst>
                                        </p:cTn>
                                        <p:tgtEl>
                                          <p:spTgt spid="8"/>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2000" fill="hold"/>
                                        <p:tgtEl>
                                          <p:spTgt spid="8"/>
                                        </p:tgtEl>
                                        <p:attrNameLst>
                                          <p:attrName>fillcolor</p:attrName>
                                        </p:attrNameLst>
                                      </p:cBhvr>
                                      <p:to>
                                        <a:schemeClr val="accent2"/>
                                      </p:to>
                                    </p:animClr>
                                    <p:set>
                                      <p:cBhvr>
                                        <p:cTn id="43" dur="2000" fill="hold"/>
                                        <p:tgtEl>
                                          <p:spTgt spid="8"/>
                                        </p:tgtEl>
                                        <p:attrNameLst>
                                          <p:attrName>fill.type</p:attrName>
                                        </p:attrNameLst>
                                      </p:cBhvr>
                                      <p:to>
                                        <p:strVal val="solid"/>
                                      </p:to>
                                    </p:set>
                                    <p:set>
                                      <p:cBhvr>
                                        <p:cTn id="44" dur="2000" fill="hold"/>
                                        <p:tgtEl>
                                          <p:spTgt spid="8"/>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PH" sz="7200" dirty="0" smtClean="0">
                <a:latin typeface="Algerian" pitchFamily="82" charset="0"/>
              </a:rPr>
              <a:t>Chapter 38</a:t>
            </a:r>
            <a:endParaRPr lang="en-PH" sz="7200" dirty="0">
              <a:latin typeface="Algerian" pitchFamily="82" charset="0"/>
            </a:endParaRPr>
          </a:p>
        </p:txBody>
      </p:sp>
      <p:sp>
        <p:nvSpPr>
          <p:cNvPr id="3" name="Subtitle 2"/>
          <p:cNvSpPr>
            <a:spLocks noGrp="1"/>
          </p:cNvSpPr>
          <p:nvPr>
            <p:ph type="subTitle" idx="1"/>
          </p:nvPr>
        </p:nvSpPr>
        <p:spPr/>
        <p:txBody>
          <a:bodyPr>
            <a:normAutofit/>
          </a:bodyPr>
          <a:lstStyle/>
          <a:p>
            <a:r>
              <a:rPr lang="en-PH" sz="4400" dirty="0" smtClean="0">
                <a:solidFill>
                  <a:schemeClr val="tx1"/>
                </a:solidFill>
                <a:latin typeface="Algerian" pitchFamily="82" charset="0"/>
              </a:rPr>
              <a:t>The Procession</a:t>
            </a:r>
            <a:endParaRPr lang="en-PH" sz="4400" dirty="0">
              <a:solidFill>
                <a:schemeClr val="tx1"/>
              </a:solidFill>
              <a:latin typeface="Algerian" pitchFamily="82" charset="0"/>
            </a:endParaRPr>
          </a:p>
        </p:txBody>
      </p:sp>
    </p:spTree>
    <p:extLst>
      <p:ext uri="{BB962C8B-B14F-4D97-AF65-F5344CB8AC3E}">
        <p14:creationId xmlns:p14="http://schemas.microsoft.com/office/powerpoint/2010/main" val="36389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xit" presetSubtype="0" fill="hold" grpId="0" nodeType="clickEffect">
                                  <p:stCondLst>
                                    <p:cond delay="0"/>
                                  </p:stCondLst>
                                  <p:childTnLst>
                                    <p:animEffect transition="out" filter="fade">
                                      <p:cBhvr>
                                        <p:cTn id="14" dur="1000"/>
                                        <p:tgtEl>
                                          <p:spTgt spid="3">
                                            <p:txEl>
                                              <p:pRg st="0" end="0"/>
                                            </p:txEl>
                                          </p:spTgt>
                                        </p:tgtEl>
                                      </p:cBhvr>
                                    </p:animEffect>
                                    <p:anim calcmode="lin" valueType="num">
                                      <p:cBhvr>
                                        <p:cTn id="15"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p:tgtEl>
                                          <p:spTgt spid="3">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3291" y="765185"/>
            <a:ext cx="4287982" cy="2462213"/>
          </a:xfrm>
          <a:prstGeom prst="rect">
            <a:avLst/>
          </a:prstGeom>
        </p:spPr>
        <p:txBody>
          <a:bodyPr wrap="square">
            <a:spAutoFit/>
          </a:bodyPr>
          <a:lstStyle/>
          <a:p>
            <a:r>
              <a:rPr lang="en-PH" sz="1400" dirty="0"/>
              <a:t>At nightfall, when all the lanterns in the windows had been lighted, for the fourth time the procession started amid the ringing of bells and the usual explosions of bombs. The Captain-General, who had gone out on foot in company with his two aides, Capitan Tiago, the </a:t>
            </a:r>
            <a:r>
              <a:rPr lang="en-PH" sz="1400" dirty="0" err="1"/>
              <a:t>alcalde</a:t>
            </a:r>
            <a:r>
              <a:rPr lang="en-PH" sz="1400" dirty="0"/>
              <a:t>, the </a:t>
            </a:r>
            <a:r>
              <a:rPr lang="en-PH" sz="1400" dirty="0" err="1"/>
              <a:t>alferez</a:t>
            </a:r>
            <a:r>
              <a:rPr lang="en-PH" sz="1400" dirty="0"/>
              <a:t>, and Ibarra, preceded by civil-guards and officials who opened the way and cleared the street, was invited to review the procession from the house of the </a:t>
            </a:r>
            <a:r>
              <a:rPr lang="en-PH" sz="1400" dirty="0" err="1"/>
              <a:t>gobernadorcillo</a:t>
            </a:r>
            <a:r>
              <a:rPr lang="en-PH" sz="1400" dirty="0"/>
              <a:t>, in front of which a platform had been erected where a </a:t>
            </a:r>
            <a:r>
              <a:rPr lang="en-PH" sz="1400" dirty="0" err="1"/>
              <a:t>loa</a:t>
            </a:r>
            <a:r>
              <a:rPr lang="en-PH" sz="1400" dirty="0"/>
              <a:t>[104] would be recited in </a:t>
            </a:r>
            <a:r>
              <a:rPr lang="en-PH" sz="1400" dirty="0" err="1"/>
              <a:t>honor</a:t>
            </a:r>
            <a:r>
              <a:rPr lang="en-PH" sz="1400" dirty="0"/>
              <a:t> of the Blessed Patron.</a:t>
            </a:r>
            <a:endParaRPr lang="en-PH" sz="1400" dirty="0"/>
          </a:p>
        </p:txBody>
      </p:sp>
      <p:sp>
        <p:nvSpPr>
          <p:cNvPr id="6" name="Rectangle 5"/>
          <p:cNvSpPr/>
          <p:nvPr/>
        </p:nvSpPr>
        <p:spPr>
          <a:xfrm>
            <a:off x="505691" y="4343400"/>
            <a:ext cx="3810000" cy="1600438"/>
          </a:xfrm>
          <a:prstGeom prst="rect">
            <a:avLst/>
          </a:prstGeom>
        </p:spPr>
        <p:txBody>
          <a:bodyPr wrap="square">
            <a:spAutoFit/>
          </a:bodyPr>
          <a:lstStyle/>
          <a:p>
            <a:r>
              <a:rPr lang="en-PH" sz="1400" dirty="0"/>
              <a:t>Ibarra would gladly have renounced the pleasure of hearing this poetical composition, preferring to watch the procession from Capitan Tiago's house, where Maria Clara had remained with some of her friends, but his Excellency wished to hear the </a:t>
            </a:r>
            <a:r>
              <a:rPr lang="en-PH" sz="1400" dirty="0" err="1"/>
              <a:t>loa</a:t>
            </a:r>
            <a:r>
              <a:rPr lang="en-PH" sz="1400" dirty="0"/>
              <a:t>, so he had no recourse but to console himself with the prospect of seeing her at the </a:t>
            </a:r>
            <a:r>
              <a:rPr lang="en-PH" sz="1400" dirty="0" err="1"/>
              <a:t>theater</a:t>
            </a:r>
            <a:r>
              <a:rPr lang="en-PH" sz="1400" dirty="0"/>
              <a:t>.</a:t>
            </a:r>
            <a:endParaRPr lang="en-PH" sz="1400" dirty="0"/>
          </a:p>
        </p:txBody>
      </p:sp>
      <p:sp>
        <p:nvSpPr>
          <p:cNvPr id="7" name="Rectangle 6"/>
          <p:cNvSpPr/>
          <p:nvPr/>
        </p:nvSpPr>
        <p:spPr>
          <a:xfrm>
            <a:off x="4572000" y="211130"/>
            <a:ext cx="4191000" cy="3675070"/>
          </a:xfrm>
          <a:prstGeom prst="rect">
            <a:avLst/>
          </a:prstGeom>
        </p:spPr>
        <p:txBody>
          <a:bodyPr wrap="square">
            <a:spAutoFit/>
          </a:bodyPr>
          <a:lstStyle/>
          <a:p>
            <a:r>
              <a:rPr lang="en-PH" sz="1400" dirty="0"/>
              <a:t>The procession was headed by the silver candelabra borne by three </a:t>
            </a:r>
            <a:r>
              <a:rPr lang="en-PH" sz="1400" dirty="0" err="1"/>
              <a:t>begloved</a:t>
            </a:r>
            <a:r>
              <a:rPr lang="en-PH" sz="1400" dirty="0"/>
              <a:t> sacristans, behind whom came the school children in charge of their teacher, then boys with paper lanterns of varied shapes and </a:t>
            </a:r>
            <a:r>
              <a:rPr lang="en-PH" sz="1400" dirty="0" err="1"/>
              <a:t>colors</a:t>
            </a:r>
            <a:r>
              <a:rPr lang="en-PH" sz="1400" dirty="0"/>
              <a:t> placed on the ends of bamboo poles of greater or less length and decorated according to the caprice of each boy, since this illumination was furnished by the children of the barrios, who gladly performed this service, imposed by the </a:t>
            </a:r>
            <a:r>
              <a:rPr lang="en-PH" sz="1400" dirty="0" err="1"/>
              <a:t>matanda</a:t>
            </a:r>
            <a:r>
              <a:rPr lang="en-PH" sz="1400" dirty="0"/>
              <a:t> </a:t>
            </a:r>
            <a:r>
              <a:rPr lang="en-PH" sz="1400" dirty="0" err="1"/>
              <a:t>sa</a:t>
            </a:r>
            <a:r>
              <a:rPr lang="en-PH" sz="1400" dirty="0"/>
              <a:t> </a:t>
            </a:r>
            <a:r>
              <a:rPr lang="en-PH" sz="1400" dirty="0" err="1"/>
              <a:t>nayon</a:t>
            </a:r>
            <a:r>
              <a:rPr lang="en-PH" sz="1400" dirty="0"/>
              <a:t>,[105] each one designing and fashioning his own lantern, adorning it as his fancy prompted and his finances permitted with a greater or less number of frills and little streamers, and lighting it with a piece of candle if he had a friend or relative who was a sacristan, or if he could buy one of the small red tapers such as the Chinese burn before their altars.</a:t>
            </a:r>
            <a:endParaRPr lang="en-PH" sz="1400" dirty="0"/>
          </a:p>
        </p:txBody>
      </p:sp>
      <p:sp>
        <p:nvSpPr>
          <p:cNvPr id="8" name="Rectangle 7"/>
          <p:cNvSpPr/>
          <p:nvPr/>
        </p:nvSpPr>
        <p:spPr>
          <a:xfrm>
            <a:off x="4696691" y="4114800"/>
            <a:ext cx="4572000" cy="2462213"/>
          </a:xfrm>
          <a:prstGeom prst="rect">
            <a:avLst/>
          </a:prstGeom>
        </p:spPr>
        <p:txBody>
          <a:bodyPr>
            <a:spAutoFit/>
          </a:bodyPr>
          <a:lstStyle/>
          <a:p>
            <a:r>
              <a:rPr lang="en-PH" sz="1400" dirty="0"/>
              <a:t>In the midst of the crowd came and went </a:t>
            </a:r>
            <a:r>
              <a:rPr lang="en-PH" sz="1400" dirty="0" err="1"/>
              <a:t>alguazils</a:t>
            </a:r>
            <a:r>
              <a:rPr lang="en-PH" sz="1400" dirty="0"/>
              <a:t>, guardians of justice to take care that the lines were not broken and the people did not crowd together. For this purpose they availed themselves of their rods, with blows from which, administered opportunely and with sufficient force, they </a:t>
            </a:r>
            <a:r>
              <a:rPr lang="en-PH" sz="1400" dirty="0" err="1"/>
              <a:t>endeavored</a:t>
            </a:r>
            <a:r>
              <a:rPr lang="en-PH" sz="1400" dirty="0"/>
              <a:t> to add to the glory and brilliance of the procession--all for the edification of souls and the </a:t>
            </a:r>
            <a:r>
              <a:rPr lang="en-PH" sz="1400" dirty="0" err="1"/>
              <a:t>splendor</a:t>
            </a:r>
            <a:r>
              <a:rPr lang="en-PH" sz="1400" dirty="0"/>
              <a:t> of religious show. At the same time that the </a:t>
            </a:r>
            <a:r>
              <a:rPr lang="en-PH" sz="1400" dirty="0" err="1"/>
              <a:t>alguazils</a:t>
            </a:r>
            <a:r>
              <a:rPr lang="en-PH" sz="1400" dirty="0"/>
              <a:t> were thus distributing free their sanctifying blows, other persons, to console the recipients, distributed candles and tapers of different sizes, also free.</a:t>
            </a:r>
            <a:endParaRPr lang="en-PH" sz="1400" dirty="0"/>
          </a:p>
        </p:txBody>
      </p:sp>
    </p:spTree>
    <p:extLst>
      <p:ext uri="{BB962C8B-B14F-4D97-AF65-F5344CB8AC3E}">
        <p14:creationId xmlns:p14="http://schemas.microsoft.com/office/powerpoint/2010/main" val="220557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ENITA SIM PADUA\Downloads\noli me tangere\ibarr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12192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1676400" y="228600"/>
            <a:ext cx="1981200" cy="1524000"/>
          </a:xfrm>
          <a:prstGeom prst="wedgeRoundRectCallou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a:t>
            </a:r>
            <a:r>
              <a:rPr lang="en-PH" sz="1200" dirty="0" err="1">
                <a:solidFill>
                  <a:schemeClr val="tx1"/>
                </a:solidFill>
              </a:rPr>
              <a:t>Señor</a:t>
            </a:r>
            <a:r>
              <a:rPr lang="en-PH" sz="1200" dirty="0">
                <a:solidFill>
                  <a:schemeClr val="tx1"/>
                </a:solidFill>
              </a:rPr>
              <a:t> </a:t>
            </a:r>
            <a:r>
              <a:rPr lang="en-PH" sz="1200" dirty="0" err="1" smtClean="0">
                <a:solidFill>
                  <a:schemeClr val="tx1"/>
                </a:solidFill>
              </a:rPr>
              <a:t>Alcalde</a:t>
            </a:r>
            <a:r>
              <a:rPr lang="en-PH" sz="1200" dirty="0" smtClean="0">
                <a:solidFill>
                  <a:schemeClr val="tx1"/>
                </a:solidFill>
              </a:rPr>
              <a:t>, do </a:t>
            </a:r>
            <a:r>
              <a:rPr lang="en-PH" sz="1200" dirty="0">
                <a:solidFill>
                  <a:schemeClr val="tx1"/>
                </a:solidFill>
              </a:rPr>
              <a:t>they administer those blows as a punishment for sin or simply because they like to do so?"</a:t>
            </a:r>
          </a:p>
        </p:txBody>
      </p:sp>
      <p:sp>
        <p:nvSpPr>
          <p:cNvPr id="5" name="Rectangular Callout 4"/>
          <p:cNvSpPr/>
          <p:nvPr/>
        </p:nvSpPr>
        <p:spPr>
          <a:xfrm>
            <a:off x="457200" y="3124200"/>
            <a:ext cx="2667000" cy="1295400"/>
          </a:xfrm>
          <a:prstGeom prst="wedgeRectCallout">
            <a:avLst>
              <a:gd name="adj1" fmla="val -1612"/>
              <a:gd name="adj2" fmla="val 6891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"You're right, </a:t>
            </a:r>
            <a:r>
              <a:rPr lang="en-PH" sz="1200" dirty="0" err="1">
                <a:solidFill>
                  <a:schemeClr val="tx1"/>
                </a:solidFill>
              </a:rPr>
              <a:t>Señor</a:t>
            </a:r>
            <a:r>
              <a:rPr lang="en-PH" sz="1200" dirty="0">
                <a:solidFill>
                  <a:schemeClr val="tx1"/>
                </a:solidFill>
              </a:rPr>
              <a:t> </a:t>
            </a:r>
            <a:r>
              <a:rPr lang="en-PH" sz="1200" dirty="0" smtClean="0">
                <a:solidFill>
                  <a:schemeClr val="tx1"/>
                </a:solidFill>
              </a:rPr>
              <a:t>Ibarra, This </a:t>
            </a:r>
            <a:r>
              <a:rPr lang="en-PH" sz="1200" dirty="0">
                <a:solidFill>
                  <a:schemeClr val="tx1"/>
                </a:solidFill>
              </a:rPr>
              <a:t>barbarous sight is a wonder to all who come here from other countries. It ought to be forbidden."</a:t>
            </a:r>
            <a:endParaRPr lang="en-PH" sz="1200" dirty="0">
              <a:solidFill>
                <a:schemeClr val="tx1"/>
              </a:solidFill>
            </a:endParaRPr>
          </a:p>
        </p:txBody>
      </p:sp>
      <p:sp>
        <p:nvSpPr>
          <p:cNvPr id="6" name="Rectangle 5"/>
          <p:cNvSpPr/>
          <p:nvPr/>
        </p:nvSpPr>
        <p:spPr>
          <a:xfrm>
            <a:off x="1790700" y="4675908"/>
            <a:ext cx="1638300" cy="2667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Captain-General</a:t>
            </a:r>
          </a:p>
        </p:txBody>
      </p:sp>
      <p:sp>
        <p:nvSpPr>
          <p:cNvPr id="7" name="Rectangle 6"/>
          <p:cNvSpPr/>
          <p:nvPr/>
        </p:nvSpPr>
        <p:spPr>
          <a:xfrm>
            <a:off x="4038600" y="292510"/>
            <a:ext cx="4572000" cy="1384995"/>
          </a:xfrm>
          <a:prstGeom prst="rect">
            <a:avLst/>
          </a:prstGeom>
        </p:spPr>
        <p:txBody>
          <a:bodyPr>
            <a:spAutoFit/>
          </a:bodyPr>
          <a:lstStyle/>
          <a:p>
            <a:r>
              <a:rPr lang="en-PH" sz="1200" dirty="0"/>
              <a:t>Without any apparent reason, the first saint that appeared was St. John the Baptist. On looking at him it might have been said that the fame of Our </a:t>
            </a:r>
            <a:r>
              <a:rPr lang="en-PH" sz="1200" dirty="0" err="1"/>
              <a:t>Savior's</a:t>
            </a:r>
            <a:r>
              <a:rPr lang="en-PH" sz="1200" dirty="0"/>
              <a:t> cousin did not amount to much among the people, for while it is true that he had the feet and legs of a maiden and the face of an anchorite, yet he was placed on an old wooden </a:t>
            </a:r>
            <a:r>
              <a:rPr lang="en-PH" sz="1200" dirty="0" err="1"/>
              <a:t>andas</a:t>
            </a:r>
            <a:r>
              <a:rPr lang="en-PH" sz="1200" dirty="0"/>
              <a:t>, and was hidden by a crowd of children who, armed with candles and unlighted lanterns, were engaging in mock fights.</a:t>
            </a:r>
          </a:p>
        </p:txBody>
      </p:sp>
      <p:sp>
        <p:nvSpPr>
          <p:cNvPr id="9" name="Rounded Rectangular Callout 8"/>
          <p:cNvSpPr/>
          <p:nvPr/>
        </p:nvSpPr>
        <p:spPr>
          <a:xfrm>
            <a:off x="4191000" y="1752600"/>
            <a:ext cx="4191000" cy="2438400"/>
          </a:xfrm>
          <a:prstGeom prst="wedgeRoundRectCallout">
            <a:avLst>
              <a:gd name="adj1" fmla="val -3312"/>
              <a:gd name="adj2" fmla="val 65909"/>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"Unfortunate </a:t>
            </a:r>
            <a:r>
              <a:rPr lang="en-PH" sz="1200" dirty="0" smtClean="0">
                <a:solidFill>
                  <a:schemeClr val="tx1"/>
                </a:solidFill>
              </a:rPr>
              <a:t>saint it </a:t>
            </a:r>
            <a:r>
              <a:rPr lang="en-PH" sz="1200" dirty="0">
                <a:solidFill>
                  <a:schemeClr val="tx1"/>
                </a:solidFill>
              </a:rPr>
              <a:t>avails you nothing to have been the forerunner of the Good Tidings or that Jesus bowed before you! Your great faith and your austerity avail you nothing, nor the fact that you died for the truth and your convictions, all of which men forget when they consider nothing more than their own merits. It avails more to preach badly in the churches than to be the eloquent voice crying in the desert, this is what the Philippines teaches you! If you had eaten turkey instead of locusts and had worn garments of silk rather than hides, if you had joined a Corporation--"</a:t>
            </a:r>
          </a:p>
        </p:txBody>
      </p:sp>
      <p:sp>
        <p:nvSpPr>
          <p:cNvPr id="10" name="Rectangle 9"/>
          <p:cNvSpPr/>
          <p:nvPr/>
        </p:nvSpPr>
        <p:spPr>
          <a:xfrm>
            <a:off x="6324600" y="4419600"/>
            <a:ext cx="1828800" cy="3429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Sage </a:t>
            </a:r>
            <a:r>
              <a:rPr lang="en-PH" sz="1200" dirty="0" err="1">
                <a:solidFill>
                  <a:schemeClr val="tx1"/>
                </a:solidFill>
              </a:rPr>
              <a:t>Tasio</a:t>
            </a:r>
            <a:endParaRPr lang="en-PH" sz="1200" dirty="0">
              <a:solidFill>
                <a:schemeClr val="tx1"/>
              </a:solidFill>
            </a:endParaRPr>
          </a:p>
        </p:txBody>
      </p:sp>
    </p:spTree>
    <p:extLst>
      <p:ext uri="{BB962C8B-B14F-4D97-AF65-F5344CB8AC3E}">
        <p14:creationId xmlns:p14="http://schemas.microsoft.com/office/powerpoint/2010/main" val="242237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074"/>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6"/>
                                        </p:tgtEl>
                                        <p:attrNameLst>
                                          <p:attrName>r</p:attrName>
                                        </p:attrNameLst>
                                      </p:cBhvr>
                                    </p:animRot>
                                    <p:animRot by="-240000">
                                      <p:cBhvr>
                                        <p:cTn id="25" dur="200" fill="hold">
                                          <p:stCondLst>
                                            <p:cond delay="200"/>
                                          </p:stCondLst>
                                        </p:cTn>
                                        <p:tgtEl>
                                          <p:spTgt spid="6"/>
                                        </p:tgtEl>
                                        <p:attrNameLst>
                                          <p:attrName>r</p:attrName>
                                        </p:attrNameLst>
                                      </p:cBhvr>
                                    </p:animRot>
                                    <p:animRot by="240000">
                                      <p:cBhvr>
                                        <p:cTn id="26" dur="200" fill="hold">
                                          <p:stCondLst>
                                            <p:cond delay="400"/>
                                          </p:stCondLst>
                                        </p:cTn>
                                        <p:tgtEl>
                                          <p:spTgt spid="6"/>
                                        </p:tgtEl>
                                        <p:attrNameLst>
                                          <p:attrName>r</p:attrName>
                                        </p:attrNameLst>
                                      </p:cBhvr>
                                    </p:animRot>
                                    <p:animRot by="-240000">
                                      <p:cBhvr>
                                        <p:cTn id="27" dur="200" fill="hold">
                                          <p:stCondLst>
                                            <p:cond delay="600"/>
                                          </p:stCondLst>
                                        </p:cTn>
                                        <p:tgtEl>
                                          <p:spTgt spid="6"/>
                                        </p:tgtEl>
                                        <p:attrNameLst>
                                          <p:attrName>r</p:attrName>
                                        </p:attrNameLst>
                                      </p:cBhvr>
                                    </p:animRot>
                                    <p:animRot by="120000">
                                      <p:cBhvr>
                                        <p:cTn id="28" dur="200" fill="hold">
                                          <p:stCondLst>
                                            <p:cond delay="800"/>
                                          </p:stCondLst>
                                        </p:cTn>
                                        <p:tgtEl>
                                          <p:spTgt spid="6"/>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1000" fill="hold"/>
                                        <p:tgtEl>
                                          <p:spTgt spid="10"/>
                                        </p:tgtEl>
                                        <p:attrNameLst>
                                          <p:attrName>ppt_w</p:attrName>
                                        </p:attrNameLst>
                                      </p:cBhvr>
                                      <p:tavLst>
                                        <p:tav tm="0">
                                          <p:val>
                                            <p:fltVal val="0"/>
                                          </p:val>
                                        </p:tav>
                                        <p:tav tm="100000">
                                          <p:val>
                                            <p:strVal val="#ppt_w"/>
                                          </p:val>
                                        </p:tav>
                                      </p:tavLst>
                                    </p:anim>
                                    <p:anim calcmode="lin" valueType="num">
                                      <p:cBhvr>
                                        <p:cTn id="47" dur="1000" fill="hold"/>
                                        <p:tgtEl>
                                          <p:spTgt spid="10"/>
                                        </p:tgtEl>
                                        <p:attrNameLst>
                                          <p:attrName>ppt_h</p:attrName>
                                        </p:attrNameLst>
                                      </p:cBhvr>
                                      <p:tavLst>
                                        <p:tav tm="0">
                                          <p:val>
                                            <p:fltVal val="0"/>
                                          </p:val>
                                        </p:tav>
                                        <p:tav tm="100000">
                                          <p:val>
                                            <p:strVal val="#ppt_h"/>
                                          </p:val>
                                        </p:tav>
                                      </p:tavLst>
                                    </p:anim>
                                    <p:anim calcmode="lin" valueType="num">
                                      <p:cBhvr>
                                        <p:cTn id="48" dur="1000" fill="hold"/>
                                        <p:tgtEl>
                                          <p:spTgt spid="10"/>
                                        </p:tgtEl>
                                        <p:attrNameLst>
                                          <p:attrName>style.rotation</p:attrName>
                                        </p:attrNameLst>
                                      </p:cBhvr>
                                      <p:tavLst>
                                        <p:tav tm="0">
                                          <p:val>
                                            <p:fltVal val="90"/>
                                          </p:val>
                                        </p:tav>
                                        <p:tav tm="100000">
                                          <p:val>
                                            <p:fltVal val="0"/>
                                          </p:val>
                                        </p:tav>
                                      </p:tavLst>
                                    </p:anim>
                                    <p:animEffect transition="in" filter="fade">
                                      <p:cBhvr>
                                        <p:cTn id="4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81000" y="304800"/>
            <a:ext cx="3505200" cy="2438400"/>
          </a:xfrm>
          <a:prstGeom prst="wedgeRoundRectCallout">
            <a:avLst>
              <a:gd name="adj1" fmla="val 3673"/>
              <a:gd name="adj2" fmla="val 62500"/>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"Didn't I say </a:t>
            </a:r>
            <a:r>
              <a:rPr lang="en-PH" sz="1200" dirty="0" smtClean="0">
                <a:solidFill>
                  <a:schemeClr val="tx1"/>
                </a:solidFill>
              </a:rPr>
              <a:t>so This </a:t>
            </a:r>
            <a:r>
              <a:rPr lang="en-PH" sz="1200" dirty="0">
                <a:solidFill>
                  <a:schemeClr val="tx1"/>
                </a:solidFill>
              </a:rPr>
              <a:t>one rides on a ear, and, good Heavens, what a car! How many lights and how many glass lanterns! Never did I see you surrounded by so many luminaries, Giovanni </a:t>
            </a:r>
            <a:r>
              <a:rPr lang="en-PH" sz="1200" dirty="0" err="1">
                <a:solidFill>
                  <a:schemeClr val="tx1"/>
                </a:solidFill>
              </a:rPr>
              <a:t>Bernardone</a:t>
            </a:r>
            <a:r>
              <a:rPr lang="en-PH" sz="1200" dirty="0">
                <a:solidFill>
                  <a:schemeClr val="tx1"/>
                </a:solidFill>
              </a:rPr>
              <a:t>![106] And what music! Other tunes were heard by your followers after your death! But, venerable and humble founder, if you were to come back to life now you would see only degenerate </a:t>
            </a:r>
            <a:r>
              <a:rPr lang="en-PH" sz="1200" dirty="0" err="1">
                <a:solidFill>
                  <a:schemeClr val="tx1"/>
                </a:solidFill>
              </a:rPr>
              <a:t>Eliases</a:t>
            </a:r>
            <a:r>
              <a:rPr lang="en-PH" sz="1200" dirty="0">
                <a:solidFill>
                  <a:schemeClr val="tx1"/>
                </a:solidFill>
              </a:rPr>
              <a:t> of </a:t>
            </a:r>
            <a:r>
              <a:rPr lang="en-PH" sz="1200" dirty="0" err="1">
                <a:solidFill>
                  <a:schemeClr val="tx1"/>
                </a:solidFill>
              </a:rPr>
              <a:t>Cortona</a:t>
            </a:r>
            <a:r>
              <a:rPr lang="en-PH" sz="1200" dirty="0">
                <a:solidFill>
                  <a:schemeClr val="tx1"/>
                </a:solidFill>
              </a:rPr>
              <a:t>, and if your followers should recognize you, they would put you in jail, and perhaps you would share the fate of </a:t>
            </a:r>
            <a:r>
              <a:rPr lang="en-PH" sz="1200" dirty="0" err="1">
                <a:solidFill>
                  <a:schemeClr val="tx1"/>
                </a:solidFill>
              </a:rPr>
              <a:t>Cesareus</a:t>
            </a:r>
            <a:r>
              <a:rPr lang="en-PH" sz="1200" dirty="0">
                <a:solidFill>
                  <a:schemeClr val="tx1"/>
                </a:solidFill>
              </a:rPr>
              <a:t> of </a:t>
            </a:r>
            <a:r>
              <a:rPr lang="en-PH" sz="1200" dirty="0" err="1">
                <a:solidFill>
                  <a:schemeClr val="tx1"/>
                </a:solidFill>
              </a:rPr>
              <a:t>Spyre</a:t>
            </a:r>
            <a:r>
              <a:rPr lang="en-PH" sz="1200" dirty="0">
                <a:solidFill>
                  <a:schemeClr val="tx1"/>
                </a:solidFill>
              </a:rPr>
              <a:t>."</a:t>
            </a:r>
          </a:p>
        </p:txBody>
      </p:sp>
      <p:sp>
        <p:nvSpPr>
          <p:cNvPr id="5" name="Rectangle 4"/>
          <p:cNvSpPr/>
          <p:nvPr/>
        </p:nvSpPr>
        <p:spPr>
          <a:xfrm>
            <a:off x="685800" y="2895600"/>
            <a:ext cx="1447800" cy="2286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smtClean="0">
                <a:solidFill>
                  <a:schemeClr val="tx1"/>
                </a:solidFill>
              </a:rPr>
              <a:t>OLD MAN</a:t>
            </a:r>
            <a:endParaRPr lang="en-PH" sz="1200" dirty="0">
              <a:solidFill>
                <a:schemeClr val="tx1"/>
              </a:solidFill>
            </a:endParaRPr>
          </a:p>
        </p:txBody>
      </p:sp>
      <p:sp>
        <p:nvSpPr>
          <p:cNvPr id="6" name="Rectangle 5"/>
          <p:cNvSpPr/>
          <p:nvPr/>
        </p:nvSpPr>
        <p:spPr>
          <a:xfrm>
            <a:off x="651164" y="3429000"/>
            <a:ext cx="4572000" cy="2492990"/>
          </a:xfrm>
          <a:prstGeom prst="rect">
            <a:avLst/>
          </a:prstGeom>
        </p:spPr>
        <p:txBody>
          <a:bodyPr>
            <a:spAutoFit/>
          </a:bodyPr>
          <a:lstStyle/>
          <a:p>
            <a:r>
              <a:rPr lang="en-PH" sz="1200" dirty="0"/>
              <a:t>After the music came a banner on which was pictured the same saint, but with seven wings, carried by the Tertiary Brethren dressed in </a:t>
            </a:r>
            <a:r>
              <a:rPr lang="en-PH" sz="1200" dirty="0" err="1"/>
              <a:t>guingón</a:t>
            </a:r>
            <a:r>
              <a:rPr lang="en-PH" sz="1200" dirty="0"/>
              <a:t> habits and praying in high, plaintive voices. Rather inexplicably, next came St. Mary Magdalene, a beautiful image with abundant hair, wearing a </a:t>
            </a:r>
            <a:r>
              <a:rPr lang="en-PH" sz="1200" dirty="0" err="1"/>
              <a:t>pañuelo</a:t>
            </a:r>
            <a:r>
              <a:rPr lang="en-PH" sz="1200" dirty="0"/>
              <a:t> of embroidered piña held by fingers covered with rings, and a silk gown decorated with gilt spangles. Lights and incense surrounded her while her glass tears reflected the </a:t>
            </a:r>
            <a:r>
              <a:rPr lang="en-PH" sz="1200" dirty="0" err="1"/>
              <a:t>colors</a:t>
            </a:r>
            <a:r>
              <a:rPr lang="en-PH" sz="1200" dirty="0"/>
              <a:t> of the Bengal lights, which, while giving a fantastic appearance to the procession, also made the saintly sinner weep now green, now red, now blue tears. The houses did not begin to light up until St. Francis was passing; St. John the Baptist did not enjoy this </a:t>
            </a:r>
            <a:r>
              <a:rPr lang="en-PH" sz="1200" dirty="0" err="1"/>
              <a:t>honor</a:t>
            </a:r>
            <a:r>
              <a:rPr lang="en-PH" sz="1200" dirty="0"/>
              <a:t> and passed hastily by as if ashamed to be the only one dressed in hides in such a crowd of folk covered with gold and jewels.</a:t>
            </a:r>
          </a:p>
        </p:txBody>
      </p:sp>
      <p:sp>
        <p:nvSpPr>
          <p:cNvPr id="7" name="Rounded Rectangular Callout 6"/>
          <p:cNvSpPr/>
          <p:nvPr/>
        </p:nvSpPr>
        <p:spPr>
          <a:xfrm>
            <a:off x="4648200" y="304800"/>
            <a:ext cx="2743200" cy="838200"/>
          </a:xfrm>
          <a:prstGeom prst="wedgeRoundRectCallout">
            <a:avLst>
              <a:gd name="adj1" fmla="val -8712"/>
              <a:gd name="adj2" fmla="val 74070"/>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"There goes our saint!" </a:t>
            </a:r>
            <a:r>
              <a:rPr lang="en-PH" sz="1200" dirty="0" smtClean="0">
                <a:solidFill>
                  <a:schemeClr val="tx1"/>
                </a:solidFill>
              </a:rPr>
              <a:t>"</a:t>
            </a:r>
            <a:r>
              <a:rPr lang="en-PH" sz="1200" dirty="0">
                <a:solidFill>
                  <a:schemeClr val="tx1"/>
                </a:solidFill>
              </a:rPr>
              <a:t>I've lent him all my rings, but that's in order to get to heaven."</a:t>
            </a:r>
          </a:p>
        </p:txBody>
      </p:sp>
      <p:sp>
        <p:nvSpPr>
          <p:cNvPr id="8" name="Rectangle 7"/>
          <p:cNvSpPr/>
          <p:nvPr/>
        </p:nvSpPr>
        <p:spPr>
          <a:xfrm>
            <a:off x="5652655" y="1496291"/>
            <a:ext cx="3463636" cy="4572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exclaimed the daughter of the </a:t>
            </a:r>
            <a:r>
              <a:rPr lang="en-PH" sz="1200" dirty="0" err="1">
                <a:solidFill>
                  <a:schemeClr val="tx1"/>
                </a:solidFill>
              </a:rPr>
              <a:t>gobernadorcillo</a:t>
            </a:r>
            <a:r>
              <a:rPr lang="en-PH" sz="1200" dirty="0">
                <a:solidFill>
                  <a:schemeClr val="tx1"/>
                </a:solidFill>
              </a:rPr>
              <a:t> to her visitors. </a:t>
            </a:r>
            <a:endParaRPr lang="en-PH" sz="1200" dirty="0"/>
          </a:p>
        </p:txBody>
      </p:sp>
      <p:sp>
        <p:nvSpPr>
          <p:cNvPr id="9" name="Rectangle 8"/>
          <p:cNvSpPr/>
          <p:nvPr/>
        </p:nvSpPr>
        <p:spPr>
          <a:xfrm>
            <a:off x="4343400" y="2108537"/>
            <a:ext cx="4572000" cy="1015663"/>
          </a:xfrm>
          <a:prstGeom prst="rect">
            <a:avLst/>
          </a:prstGeom>
        </p:spPr>
        <p:txBody>
          <a:bodyPr>
            <a:spAutoFit/>
          </a:bodyPr>
          <a:lstStyle/>
          <a:p>
            <a:r>
              <a:rPr lang="en-PH" sz="1200" dirty="0"/>
              <a:t>The candle-bearers stopped around the platform to listen to the </a:t>
            </a:r>
            <a:r>
              <a:rPr lang="en-PH" sz="1200" dirty="0" err="1"/>
              <a:t>loa</a:t>
            </a:r>
            <a:r>
              <a:rPr lang="en-PH" sz="1200" dirty="0"/>
              <a:t> and the blessed saints did the same; either they or their bearers wished to hear the verses. Those who were carrying St. John, tired of waiting, squatted down on their heels and agreed to set him on the ground.</a:t>
            </a:r>
          </a:p>
        </p:txBody>
      </p:sp>
      <p:sp>
        <p:nvSpPr>
          <p:cNvPr id="10" name="Rounded Rectangular Callout 9"/>
          <p:cNvSpPr/>
          <p:nvPr/>
        </p:nvSpPr>
        <p:spPr>
          <a:xfrm>
            <a:off x="7010400" y="3276600"/>
            <a:ext cx="1905000" cy="304800"/>
          </a:xfrm>
          <a:prstGeom prst="wedgeRoundRectCallout">
            <a:avLst>
              <a:gd name="adj1" fmla="val -27378"/>
              <a:gd name="adj2" fmla="val 89773"/>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"The </a:t>
            </a:r>
            <a:r>
              <a:rPr lang="en-PH" sz="1200" dirty="0" err="1">
                <a:solidFill>
                  <a:schemeClr val="tx1"/>
                </a:solidFill>
              </a:rPr>
              <a:t>alguazil</a:t>
            </a:r>
            <a:r>
              <a:rPr lang="en-PH" sz="1200" dirty="0">
                <a:solidFill>
                  <a:schemeClr val="tx1"/>
                </a:solidFill>
              </a:rPr>
              <a:t> may scold!"</a:t>
            </a:r>
            <a:endParaRPr lang="en-PH" sz="1200" dirty="0">
              <a:solidFill>
                <a:schemeClr val="tx1"/>
              </a:solidFill>
            </a:endParaRPr>
          </a:p>
        </p:txBody>
      </p:sp>
      <p:sp>
        <p:nvSpPr>
          <p:cNvPr id="11" name="Rounded Rectangular Callout 10"/>
          <p:cNvSpPr/>
          <p:nvPr/>
        </p:nvSpPr>
        <p:spPr>
          <a:xfrm>
            <a:off x="5652655" y="3886200"/>
            <a:ext cx="2119745" cy="533400"/>
          </a:xfrm>
          <a:prstGeom prst="wedgeRoundRectCallout">
            <a:avLst>
              <a:gd name="adj1" fmla="val -19526"/>
              <a:gd name="adj2" fmla="val 83279"/>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"Huh, in the sacristy they leave him in a corner among the cobwebs!"</a:t>
            </a:r>
            <a:endParaRPr lang="en-PH" sz="1200" dirty="0">
              <a:solidFill>
                <a:schemeClr val="tx1"/>
              </a:solidFill>
            </a:endParaRPr>
          </a:p>
        </p:txBody>
      </p:sp>
      <p:sp>
        <p:nvSpPr>
          <p:cNvPr id="12" name="Rectangle 11"/>
          <p:cNvSpPr/>
          <p:nvPr/>
        </p:nvSpPr>
        <p:spPr>
          <a:xfrm>
            <a:off x="5216237" y="4862945"/>
            <a:ext cx="3886200" cy="1754326"/>
          </a:xfrm>
          <a:prstGeom prst="rect">
            <a:avLst/>
          </a:prstGeom>
        </p:spPr>
        <p:txBody>
          <a:bodyPr wrap="square">
            <a:spAutoFit/>
          </a:bodyPr>
          <a:lstStyle/>
          <a:p>
            <a:r>
              <a:rPr lang="en-PH" sz="1200" dirty="0"/>
              <a:t>As the Magdalene set out the women joined the procession, only that instead of beginning with the children, as among the men, the old women came first and the girls filled up the lines to the car of the Virgin, behind which came the curate under his canopy. This practise they had from Padre </a:t>
            </a:r>
            <a:r>
              <a:rPr lang="en-PH" sz="1200" dirty="0" err="1"/>
              <a:t>Damaso</a:t>
            </a:r>
            <a:r>
              <a:rPr lang="en-PH" sz="1200" dirty="0"/>
              <a:t>, who said: "To the Virgin the maidens and not the old women are pleasing!" This statement had caused wry faces on the part of many saintly old ladies, but the Virgin did not change her tastes.</a:t>
            </a:r>
          </a:p>
        </p:txBody>
      </p:sp>
    </p:spTree>
    <p:extLst>
      <p:ext uri="{BB962C8B-B14F-4D97-AF65-F5344CB8AC3E}">
        <p14:creationId xmlns:p14="http://schemas.microsoft.com/office/powerpoint/2010/main" val="72042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0" nodeType="clickEffect">
                                  <p:stCondLst>
                                    <p:cond delay="0"/>
                                  </p:stCondLst>
                                  <p:childTnLst>
                                    <p:animRot by="120000">
                                      <p:cBhvr>
                                        <p:cTn id="13" dur="100" fill="hold">
                                          <p:stCondLst>
                                            <p:cond delay="0"/>
                                          </p:stCondLst>
                                        </p:cTn>
                                        <p:tgtEl>
                                          <p:spTgt spid="5"/>
                                        </p:tgtEl>
                                        <p:attrNameLst>
                                          <p:attrName>r</p:attrName>
                                        </p:attrNameLst>
                                      </p:cBhvr>
                                    </p:animRot>
                                    <p:animRot by="-240000">
                                      <p:cBhvr>
                                        <p:cTn id="14" dur="200" fill="hold">
                                          <p:stCondLst>
                                            <p:cond delay="200"/>
                                          </p:stCondLst>
                                        </p:cTn>
                                        <p:tgtEl>
                                          <p:spTgt spid="5"/>
                                        </p:tgtEl>
                                        <p:attrNameLst>
                                          <p:attrName>r</p:attrName>
                                        </p:attrNameLst>
                                      </p:cBhvr>
                                    </p:animRot>
                                    <p:animRot by="240000">
                                      <p:cBhvr>
                                        <p:cTn id="15" dur="200" fill="hold">
                                          <p:stCondLst>
                                            <p:cond delay="400"/>
                                          </p:stCondLst>
                                        </p:cTn>
                                        <p:tgtEl>
                                          <p:spTgt spid="5"/>
                                        </p:tgtEl>
                                        <p:attrNameLst>
                                          <p:attrName>r</p:attrName>
                                        </p:attrNameLst>
                                      </p:cBhvr>
                                    </p:animRot>
                                    <p:animRot by="-240000">
                                      <p:cBhvr>
                                        <p:cTn id="16" dur="200" fill="hold">
                                          <p:stCondLst>
                                            <p:cond delay="600"/>
                                          </p:stCondLst>
                                        </p:cTn>
                                        <p:tgtEl>
                                          <p:spTgt spid="5"/>
                                        </p:tgtEl>
                                        <p:attrNameLst>
                                          <p:attrName>r</p:attrName>
                                        </p:attrNameLst>
                                      </p:cBhvr>
                                    </p:animRot>
                                    <p:animRot by="120000">
                                      <p:cBhvr>
                                        <p:cTn id="17" dur="200" fill="hold">
                                          <p:stCondLst>
                                            <p:cond delay="800"/>
                                          </p:stCondLst>
                                        </p:cTn>
                                        <p:tgtEl>
                                          <p:spTgt spid="5"/>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3733800" cy="1569660"/>
          </a:xfrm>
          <a:prstGeom prst="rect">
            <a:avLst/>
          </a:prstGeom>
        </p:spPr>
        <p:txBody>
          <a:bodyPr wrap="square">
            <a:spAutoFit/>
          </a:bodyPr>
          <a:lstStyle/>
          <a:p>
            <a:r>
              <a:rPr lang="en-PH" sz="1200" dirty="0"/>
              <a:t>San Diego followed the Magdalene but did not seem to be rejoicing over this fact, since he moved along as repentantly as he had in the morning when he followed St. Francis. His float was drawn by six Tertiary Sisters--whether because of some vow or on account of some sickness, the fact is that they dragged him along, and with zeal. San Diego stopped in front of the platform and waited to be saluted.</a:t>
            </a:r>
          </a:p>
        </p:txBody>
      </p:sp>
      <p:sp>
        <p:nvSpPr>
          <p:cNvPr id="5" name="Rectangle 4"/>
          <p:cNvSpPr/>
          <p:nvPr/>
        </p:nvSpPr>
        <p:spPr>
          <a:xfrm>
            <a:off x="367145" y="2133600"/>
            <a:ext cx="3657600" cy="2743200"/>
          </a:xfrm>
          <a:prstGeom prst="rect">
            <a:avLst/>
          </a:prstGeom>
        </p:spPr>
        <p:txBody>
          <a:bodyPr wrap="square">
            <a:spAutoFit/>
          </a:bodyPr>
          <a:lstStyle/>
          <a:p>
            <a:r>
              <a:rPr lang="en-PH" sz="1200" dirty="0"/>
              <a:t>But it was necessary to wait for the float of the Virgin, which was preceded by persons dressed like phantoms, who frightened the little children so that there were heard the cries and screams of terrified babies. Yet in the midst of that dark mass of gowns, hoods, girdles, and nuns' veils, from which arose a monotonous and snuffling prayer, there were to be seen, like white jasmines or fresh </a:t>
            </a:r>
            <a:r>
              <a:rPr lang="en-PH" sz="1200" dirty="0" err="1"/>
              <a:t>sampaguitas</a:t>
            </a:r>
            <a:r>
              <a:rPr lang="en-PH" sz="1200" dirty="0"/>
              <a:t> among old rags, twelve girls dressed in white, crowned with flowers, their hair curled, and flashing from their eyes glances as bright as their necklaces. Like little genii of light who were prisoners of </a:t>
            </a:r>
            <a:r>
              <a:rPr lang="en-PH" sz="1200" dirty="0" err="1"/>
              <a:t>specters</a:t>
            </a:r>
            <a:r>
              <a:rPr lang="en-PH" sz="1200" dirty="0"/>
              <a:t> they moved along holding to the wide blue ribbons tied to the Virgin's car and suggesting the doves that draw the car of Spring.</a:t>
            </a:r>
          </a:p>
        </p:txBody>
      </p:sp>
      <p:sp>
        <p:nvSpPr>
          <p:cNvPr id="6" name="Rectangle 5"/>
          <p:cNvSpPr/>
          <p:nvPr/>
        </p:nvSpPr>
        <p:spPr>
          <a:xfrm>
            <a:off x="381000" y="4876800"/>
            <a:ext cx="3505200" cy="1384995"/>
          </a:xfrm>
          <a:prstGeom prst="rect">
            <a:avLst/>
          </a:prstGeom>
        </p:spPr>
        <p:txBody>
          <a:bodyPr wrap="square">
            <a:spAutoFit/>
          </a:bodyPr>
          <a:lstStyle/>
          <a:p>
            <a:r>
              <a:rPr lang="en-PH" sz="1200" dirty="0"/>
              <a:t>Now all the images were in attitudes of attention, crowded one against the other to listen to the verses. Everybody kept his eyes fixed on the half-drawn curtain until at length a sigh of admiration escaped from the lips of all. Deservedly so, too, for it was a boy with wings, riding-boots, sash, belt, and plumed hat.</a:t>
            </a:r>
          </a:p>
        </p:txBody>
      </p:sp>
      <p:sp>
        <p:nvSpPr>
          <p:cNvPr id="7" name="Rounded Rectangular Callout 6"/>
          <p:cNvSpPr/>
          <p:nvPr/>
        </p:nvSpPr>
        <p:spPr>
          <a:xfrm>
            <a:off x="4800600" y="381000"/>
            <a:ext cx="1981200" cy="381000"/>
          </a:xfrm>
          <a:prstGeom prst="wedgeRoundRectCallout">
            <a:avLst>
              <a:gd name="adj1" fmla="val 41405"/>
              <a:gd name="adj2" fmla="val 98864"/>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"It's the </a:t>
            </a:r>
            <a:r>
              <a:rPr lang="en-PH" sz="1200" dirty="0" err="1">
                <a:solidFill>
                  <a:schemeClr val="tx1"/>
                </a:solidFill>
              </a:rPr>
              <a:t>alcalde</a:t>
            </a:r>
            <a:r>
              <a:rPr lang="en-PH" sz="1200" dirty="0">
                <a:solidFill>
                  <a:schemeClr val="tx1"/>
                </a:solidFill>
              </a:rPr>
              <a:t>!"</a:t>
            </a:r>
          </a:p>
        </p:txBody>
      </p:sp>
      <p:sp>
        <p:nvSpPr>
          <p:cNvPr id="8" name="Rectangle 7"/>
          <p:cNvSpPr/>
          <p:nvPr/>
        </p:nvSpPr>
        <p:spPr>
          <a:xfrm>
            <a:off x="4800600" y="990600"/>
            <a:ext cx="4267200" cy="5334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cried some one, but this prodigy of creation began to recite a poem like himself and took no offense at the comparison.</a:t>
            </a:r>
          </a:p>
        </p:txBody>
      </p:sp>
      <p:sp>
        <p:nvSpPr>
          <p:cNvPr id="9" name="Rectangle 8"/>
          <p:cNvSpPr/>
          <p:nvPr/>
        </p:nvSpPr>
        <p:spPr>
          <a:xfrm>
            <a:off x="4800600" y="1600200"/>
            <a:ext cx="4121727" cy="1569660"/>
          </a:xfrm>
          <a:prstGeom prst="rect">
            <a:avLst/>
          </a:prstGeom>
        </p:spPr>
        <p:txBody>
          <a:bodyPr wrap="square">
            <a:spAutoFit/>
          </a:bodyPr>
          <a:lstStyle/>
          <a:p>
            <a:r>
              <a:rPr lang="en-PH" sz="1200" dirty="0"/>
              <a:t>But why record here what he said in Latin, Tagalog, and Spanish, all in verse--this poor victim of the </a:t>
            </a:r>
            <a:r>
              <a:rPr lang="en-PH" sz="1200" dirty="0" err="1"/>
              <a:t>gobernadorcillo</a:t>
            </a:r>
            <a:r>
              <a:rPr lang="en-PH" sz="1200" dirty="0"/>
              <a:t>? Our readers have enjoyed Padre </a:t>
            </a:r>
            <a:r>
              <a:rPr lang="en-PH" sz="1200" dirty="0" err="1"/>
              <a:t>Damaso's</a:t>
            </a:r>
            <a:r>
              <a:rPr lang="en-PH" sz="1200" dirty="0"/>
              <a:t> sermon of the morning and we do not wish to spoil them by too many wonders. Besides, the Franciscan might feel hard toward us if we were to put forward a competitor, and this is far from being the desire of such peaceful folk as we have the good fortune to be.</a:t>
            </a:r>
          </a:p>
        </p:txBody>
      </p:sp>
      <p:sp>
        <p:nvSpPr>
          <p:cNvPr id="10" name="Rectangle 9"/>
          <p:cNvSpPr/>
          <p:nvPr/>
        </p:nvSpPr>
        <p:spPr>
          <a:xfrm>
            <a:off x="4880263" y="3183715"/>
            <a:ext cx="3962400" cy="1938992"/>
          </a:xfrm>
          <a:prstGeom prst="rect">
            <a:avLst/>
          </a:prstGeom>
        </p:spPr>
        <p:txBody>
          <a:bodyPr wrap="square">
            <a:spAutoFit/>
          </a:bodyPr>
          <a:lstStyle/>
          <a:p>
            <a:r>
              <a:rPr lang="en-PH" sz="1200" dirty="0"/>
              <a:t>Afterwards, the procession moved on, St. John proceeding along his vale of tears. When the Virgin passed the house of Capitan Tiago a heavenly song greeted her with the words of the archangel. It was a voice tender, melodious, pleading, sighing out the Ave Maria of Gounod to the accompaniment of a piano that prayed with it. The music of the procession became hushed, the praying ceased, and even Padre </a:t>
            </a:r>
            <a:r>
              <a:rPr lang="en-PH" sz="1200" dirty="0" err="1"/>
              <a:t>Salvi</a:t>
            </a:r>
            <a:r>
              <a:rPr lang="en-PH" sz="1200" dirty="0"/>
              <a:t> himself paused. The voice trembled and became plaintive, expressing more than a salutation--rather a prayer and a protest.</a:t>
            </a:r>
          </a:p>
        </p:txBody>
      </p:sp>
      <p:sp>
        <p:nvSpPr>
          <p:cNvPr id="11" name="Rectangle 10"/>
          <p:cNvSpPr/>
          <p:nvPr/>
        </p:nvSpPr>
        <p:spPr>
          <a:xfrm>
            <a:off x="4894118" y="5213682"/>
            <a:ext cx="4114800" cy="1015663"/>
          </a:xfrm>
          <a:prstGeom prst="rect">
            <a:avLst/>
          </a:prstGeom>
        </p:spPr>
        <p:txBody>
          <a:bodyPr wrap="square">
            <a:spAutoFit/>
          </a:bodyPr>
          <a:lstStyle/>
          <a:p>
            <a:r>
              <a:rPr lang="en-PH" sz="1200" dirty="0"/>
              <a:t>Terror and melancholy settled down upon Ibarra's heart as he listened to the voice from the window where he stood. He comprehended what that suffering soul was expressing in a song and yet feared to ask himself the cause of such sorrow. Gloomy and thoughtful, he turned to the Captain-General.</a:t>
            </a:r>
          </a:p>
        </p:txBody>
      </p:sp>
    </p:spTree>
    <p:extLst>
      <p:ext uri="{BB962C8B-B14F-4D97-AF65-F5344CB8AC3E}">
        <p14:creationId xmlns:p14="http://schemas.microsoft.com/office/powerpoint/2010/main" val="126801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685800" y="381000"/>
            <a:ext cx="2209800" cy="914400"/>
          </a:xfrm>
          <a:prstGeom prst="wedgeRoundRectCallout">
            <a:avLst>
              <a:gd name="adj1" fmla="val -12056"/>
              <a:gd name="adj2" fmla="val 68561"/>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"You will join me at the </a:t>
            </a:r>
            <a:r>
              <a:rPr lang="en-PH" sz="1200" dirty="0" smtClean="0">
                <a:solidFill>
                  <a:schemeClr val="tx1"/>
                </a:solidFill>
              </a:rPr>
              <a:t>table. </a:t>
            </a:r>
            <a:r>
              <a:rPr lang="en-PH" sz="1200" dirty="0">
                <a:solidFill>
                  <a:schemeClr val="tx1"/>
                </a:solidFill>
              </a:rPr>
              <a:t>"There we'll talk about those boys who disappeared</a:t>
            </a:r>
            <a:r>
              <a:rPr lang="en-PH" sz="1200" dirty="0" smtClean="0">
                <a:solidFill>
                  <a:schemeClr val="tx1"/>
                </a:solidFill>
              </a:rPr>
              <a:t>."</a:t>
            </a:r>
            <a:endParaRPr lang="en-PH" sz="1200" dirty="0">
              <a:solidFill>
                <a:schemeClr val="tx1"/>
              </a:solidFill>
            </a:endParaRPr>
          </a:p>
        </p:txBody>
      </p:sp>
      <p:sp>
        <p:nvSpPr>
          <p:cNvPr id="6" name="Rectangle 5"/>
          <p:cNvSpPr/>
          <p:nvPr/>
        </p:nvSpPr>
        <p:spPr>
          <a:xfrm>
            <a:off x="1600200" y="1524000"/>
            <a:ext cx="2362200" cy="3810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the latter said to him. </a:t>
            </a:r>
          </a:p>
        </p:txBody>
      </p:sp>
      <p:sp>
        <p:nvSpPr>
          <p:cNvPr id="8" name="Rounded Rectangular Callout 7"/>
          <p:cNvSpPr/>
          <p:nvPr/>
        </p:nvSpPr>
        <p:spPr>
          <a:xfrm>
            <a:off x="4533900" y="2438400"/>
            <a:ext cx="1752600" cy="838200"/>
          </a:xfrm>
          <a:prstGeom prst="wedgeRoundRectCallout">
            <a:avLst>
              <a:gd name="adj1" fmla="val 9207"/>
              <a:gd name="adj2" fmla="val 77376"/>
              <a:gd name="adj3" fmla="val 1666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"Could I be the cause?" </a:t>
            </a:r>
          </a:p>
        </p:txBody>
      </p:sp>
      <p:sp>
        <p:nvSpPr>
          <p:cNvPr id="9" name="Rectangle 8"/>
          <p:cNvSpPr/>
          <p:nvPr/>
        </p:nvSpPr>
        <p:spPr>
          <a:xfrm>
            <a:off x="5410200" y="3657600"/>
            <a:ext cx="3048000" cy="45720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a:solidFill>
                  <a:schemeClr val="tx1"/>
                </a:solidFill>
              </a:rPr>
              <a:t>murmured the young man, staring without seeing the Captain-General</a:t>
            </a:r>
          </a:p>
        </p:txBody>
      </p:sp>
    </p:spTree>
    <p:extLst>
      <p:ext uri="{BB962C8B-B14F-4D97-AF65-F5344CB8AC3E}">
        <p14:creationId xmlns:p14="http://schemas.microsoft.com/office/powerpoint/2010/main" val="2220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0" nodeType="clickEffect">
                                  <p:stCondLst>
                                    <p:cond delay="0"/>
                                  </p:stCondLst>
                                  <p:childTnLst>
                                    <p:animRot by="120000">
                                      <p:cBhvr>
                                        <p:cTn id="13" dur="100" fill="hold">
                                          <p:stCondLst>
                                            <p:cond delay="0"/>
                                          </p:stCondLst>
                                        </p:cTn>
                                        <p:tgtEl>
                                          <p:spTgt spid="6"/>
                                        </p:tgtEl>
                                        <p:attrNameLst>
                                          <p:attrName>r</p:attrName>
                                        </p:attrNameLst>
                                      </p:cBhvr>
                                    </p:animRot>
                                    <p:animRot by="-240000">
                                      <p:cBhvr>
                                        <p:cTn id="14" dur="200" fill="hold">
                                          <p:stCondLst>
                                            <p:cond delay="200"/>
                                          </p:stCondLst>
                                        </p:cTn>
                                        <p:tgtEl>
                                          <p:spTgt spid="6"/>
                                        </p:tgtEl>
                                        <p:attrNameLst>
                                          <p:attrName>r</p:attrName>
                                        </p:attrNameLst>
                                      </p:cBhvr>
                                    </p:animRot>
                                    <p:animRot by="240000">
                                      <p:cBhvr>
                                        <p:cTn id="15" dur="200" fill="hold">
                                          <p:stCondLst>
                                            <p:cond delay="400"/>
                                          </p:stCondLst>
                                        </p:cTn>
                                        <p:tgtEl>
                                          <p:spTgt spid="6"/>
                                        </p:tgtEl>
                                        <p:attrNameLst>
                                          <p:attrName>r</p:attrName>
                                        </p:attrNameLst>
                                      </p:cBhvr>
                                    </p:animRot>
                                    <p:animRot by="-240000">
                                      <p:cBhvr>
                                        <p:cTn id="16" dur="200" fill="hold">
                                          <p:stCondLst>
                                            <p:cond delay="600"/>
                                          </p:stCondLst>
                                        </p:cTn>
                                        <p:tgtEl>
                                          <p:spTgt spid="6"/>
                                        </p:tgtEl>
                                        <p:attrNameLst>
                                          <p:attrName>r</p:attrName>
                                        </p:attrNameLst>
                                      </p:cBhvr>
                                    </p:animRot>
                                    <p:animRot by="120000">
                                      <p:cBhvr>
                                        <p:cTn id="17" dur="200" fill="hold">
                                          <p:stCondLst>
                                            <p:cond delay="800"/>
                                          </p:stCondLst>
                                        </p:cTn>
                                        <p:tgtEl>
                                          <p:spTgt spid="6"/>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NENITA SIM PADUA\Downloads\noli me tangere\aunt isabel.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1752845" cy="2953162"/>
          </a:xfrm>
          <a:prstGeom prst="rect">
            <a:avLst/>
          </a:prstGeom>
          <a:noFill/>
          <a:ln>
            <a:noFill/>
          </a:ln>
        </p:spPr>
      </p:pic>
      <p:sp>
        <p:nvSpPr>
          <p:cNvPr id="7" name="Rounded Rectangular Callout 6"/>
          <p:cNvSpPr/>
          <p:nvPr/>
        </p:nvSpPr>
        <p:spPr>
          <a:xfrm>
            <a:off x="2590800" y="1600200"/>
            <a:ext cx="1741805" cy="1691640"/>
          </a:xfrm>
          <a:prstGeom prst="wedgeRoundRectCallout">
            <a:avLst>
              <a:gd name="adj1" fmla="val -43495"/>
              <a:gd name="adj2" fmla="val 6489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000" dirty="0">
                <a:effectLst/>
                <a:ea typeface="Calibri"/>
                <a:cs typeface="Times New Roman"/>
              </a:rPr>
              <a:t>"Don't cry, daughter, They'll withdraw the </a:t>
            </a:r>
            <a:r>
              <a:rPr lang="en-PH" sz="1000" dirty="0" err="1">
                <a:effectLst/>
                <a:ea typeface="Calibri"/>
                <a:cs typeface="Times New Roman"/>
              </a:rPr>
              <a:t>excommunication,they'll</a:t>
            </a:r>
            <a:r>
              <a:rPr lang="en-PH" sz="1000" dirty="0">
                <a:effectLst/>
                <a:ea typeface="Calibri"/>
                <a:cs typeface="Times New Roman"/>
              </a:rPr>
              <a:t> write now to the Pope, and we'll make a big poor-offering. Padre </a:t>
            </a:r>
            <a:r>
              <a:rPr lang="en-PH" sz="1000" dirty="0" err="1">
                <a:effectLst/>
                <a:ea typeface="Calibri"/>
                <a:cs typeface="Times New Roman"/>
              </a:rPr>
              <a:t>Damaso</a:t>
            </a:r>
            <a:r>
              <a:rPr lang="en-PH" sz="1000" dirty="0">
                <a:effectLst/>
                <a:ea typeface="Calibri"/>
                <a:cs typeface="Times New Roman"/>
              </a:rPr>
              <a:t> only fainted, he's not dead."</a:t>
            </a:r>
            <a:endParaRPr lang="en-PH" sz="1100" dirty="0">
              <a:effectLst/>
              <a:ea typeface="Calibri"/>
              <a:cs typeface="Times New Roman"/>
            </a:endParaRPr>
          </a:p>
        </p:txBody>
      </p:sp>
      <p:sp>
        <p:nvSpPr>
          <p:cNvPr id="8" name="Rectangular Callout 7"/>
          <p:cNvSpPr/>
          <p:nvPr/>
        </p:nvSpPr>
        <p:spPr>
          <a:xfrm>
            <a:off x="5105400" y="1607127"/>
            <a:ext cx="2743200" cy="1099185"/>
          </a:xfrm>
          <a:prstGeom prst="wedgeRectCallout">
            <a:avLst>
              <a:gd name="adj1" fmla="val -26238"/>
              <a:gd name="adj2" fmla="val 70369"/>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000">
                <a:effectLst/>
                <a:ea typeface="Calibri"/>
                <a:cs typeface="Times New Roman"/>
              </a:rPr>
              <a:t>"Don't cry," whispered Andeng. "I'll manage it so that you may talk with him. What are confessionals for if not that we may sin? Everything is forgiven by telling it to the curate."</a:t>
            </a:r>
            <a:endParaRPr lang="en-PH" sz="1100">
              <a:effectLst/>
              <a:ea typeface="Calibri"/>
              <a:cs typeface="Times New Roman"/>
            </a:endParaRPr>
          </a:p>
        </p:txBody>
      </p:sp>
    </p:spTree>
    <p:extLst>
      <p:ext uri="{BB962C8B-B14F-4D97-AF65-F5344CB8AC3E}">
        <p14:creationId xmlns:p14="http://schemas.microsoft.com/office/powerpoint/2010/main" val="38069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pPr marL="0" indent="0" algn="ctr">
              <a:buNone/>
            </a:pPr>
            <a:r>
              <a:rPr lang="en-PH" dirty="0"/>
              <a:t>At length Capitan Tiago returned. They sought in his face the answer to many questions, and it announced discouragement. The poor fellow was perspiring; he rubbed his hand across his forehead, but was unable to say a single word.</a:t>
            </a:r>
          </a:p>
          <a:p>
            <a:pPr marL="0" indent="0">
              <a:buNone/>
            </a:pPr>
            <a:endParaRPr lang="en-PH" dirty="0"/>
          </a:p>
        </p:txBody>
      </p:sp>
    </p:spTree>
    <p:extLst>
      <p:ext uri="{BB962C8B-B14F-4D97-AF65-F5344CB8AC3E}">
        <p14:creationId xmlns:p14="http://schemas.microsoft.com/office/powerpoint/2010/main" val="220483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NENITA SIM PADUA\Downloads\noli me tangere\aunt isabel.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09600" y="2286000"/>
            <a:ext cx="1752845" cy="2953162"/>
          </a:xfrm>
          <a:prstGeom prst="rect">
            <a:avLst/>
          </a:prstGeom>
          <a:noFill/>
          <a:ln>
            <a:noFill/>
          </a:ln>
        </p:spPr>
      </p:pic>
      <p:sp>
        <p:nvSpPr>
          <p:cNvPr id="6" name="Rounded Rectangular Callout 5"/>
          <p:cNvSpPr/>
          <p:nvPr/>
        </p:nvSpPr>
        <p:spPr>
          <a:xfrm>
            <a:off x="2209800" y="1676400"/>
            <a:ext cx="1729740" cy="1000760"/>
          </a:xfrm>
          <a:prstGeom prst="wedgeRoundRectCallout">
            <a:avLst>
              <a:gd name="adj1" fmla="val -35120"/>
              <a:gd name="adj2" fmla="val 7484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"What has happened, Santiago?! "For God's sake, speak! What has happened?"</a:t>
            </a:r>
          </a:p>
        </p:txBody>
      </p:sp>
      <p:sp>
        <p:nvSpPr>
          <p:cNvPr id="8" name="Rectangular Callout 7"/>
          <p:cNvSpPr/>
          <p:nvPr/>
        </p:nvSpPr>
        <p:spPr>
          <a:xfrm>
            <a:off x="4114800" y="271780"/>
            <a:ext cx="3962400" cy="3810000"/>
          </a:xfrm>
          <a:prstGeom prst="wedgeRectCallout">
            <a:avLst>
              <a:gd name="adj1" fmla="val 34411"/>
              <a:gd name="adj2" fmla="val 56682"/>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100" dirty="0" smtClean="0">
                <a:solidFill>
                  <a:schemeClr val="tx1"/>
                </a:solidFill>
              </a:rPr>
              <a:t>“Just </a:t>
            </a:r>
            <a:r>
              <a:rPr lang="en-PH" sz="1100" dirty="0">
                <a:solidFill>
                  <a:schemeClr val="tx1"/>
                </a:solidFill>
              </a:rPr>
              <a:t>what I </a:t>
            </a:r>
            <a:r>
              <a:rPr lang="en-PH" sz="1100" dirty="0" err="1">
                <a:solidFill>
                  <a:schemeClr val="tx1"/>
                </a:solidFill>
              </a:rPr>
              <a:t>feared,"All</a:t>
            </a:r>
            <a:r>
              <a:rPr lang="en-PH" sz="1100" dirty="0">
                <a:solidFill>
                  <a:schemeClr val="tx1"/>
                </a:solidFill>
              </a:rPr>
              <a:t> is lost! Padre </a:t>
            </a:r>
            <a:r>
              <a:rPr lang="en-PH" sz="1100" dirty="0" err="1">
                <a:solidFill>
                  <a:schemeClr val="tx1"/>
                </a:solidFill>
              </a:rPr>
              <a:t>Damaso</a:t>
            </a:r>
            <a:r>
              <a:rPr lang="en-PH" sz="1100" dirty="0">
                <a:solidFill>
                  <a:schemeClr val="tx1"/>
                </a:solidFill>
              </a:rPr>
              <a:t> has ordered me to break the engagement, otherwise he will damn me in this life and in the next. All of them told me the same, even Padre </a:t>
            </a:r>
            <a:r>
              <a:rPr lang="en-PH" sz="1100" dirty="0" err="1">
                <a:solidFill>
                  <a:schemeClr val="tx1"/>
                </a:solidFill>
              </a:rPr>
              <a:t>Sibyla</a:t>
            </a:r>
            <a:r>
              <a:rPr lang="en-PH" sz="1100" dirty="0">
                <a:solidFill>
                  <a:schemeClr val="tx1"/>
                </a:solidFill>
              </a:rPr>
              <a:t>. I must close the doors of my house against him, and I owe him over fifty thousand pesos! I told the padres this, but they refused to take any notice of it. 'Which do you prefer to lose,' they asked me, 'fifty thousand pesos or your life and your soul?' Ay, St. Anthony, if I had only known, if I had only known! Don't cry, daughter, You're not like your mother, who never cried except just before you were born. Padre </a:t>
            </a:r>
            <a:r>
              <a:rPr lang="en-PH" sz="1100" dirty="0" err="1">
                <a:solidFill>
                  <a:schemeClr val="tx1"/>
                </a:solidFill>
              </a:rPr>
              <a:t>Damaso</a:t>
            </a:r>
            <a:r>
              <a:rPr lang="en-PH" sz="1100" dirty="0">
                <a:solidFill>
                  <a:schemeClr val="tx1"/>
                </a:solidFill>
              </a:rPr>
              <a:t> told me that a relative of his has just arrived from Spain and you are to marry </a:t>
            </a:r>
            <a:r>
              <a:rPr lang="en-PH" sz="1100" dirty="0" err="1">
                <a:solidFill>
                  <a:schemeClr val="tx1"/>
                </a:solidFill>
              </a:rPr>
              <a:t>him</a:t>
            </a:r>
            <a:r>
              <a:rPr lang="en-PH" sz="1100" dirty="0" err="1" smtClean="0">
                <a:solidFill>
                  <a:schemeClr val="tx1"/>
                </a:solidFill>
              </a:rPr>
              <a:t>."</a:t>
            </a:r>
            <a:r>
              <a:rPr lang="en-PH" sz="1100" dirty="0" err="1">
                <a:solidFill>
                  <a:schemeClr val="tx1"/>
                </a:solidFill>
              </a:rPr>
              <a:t>Just</a:t>
            </a:r>
            <a:r>
              <a:rPr lang="en-PH" sz="1100" dirty="0">
                <a:solidFill>
                  <a:schemeClr val="tx1"/>
                </a:solidFill>
              </a:rPr>
              <a:t> what I </a:t>
            </a:r>
            <a:r>
              <a:rPr lang="en-PH" sz="1100" dirty="0" err="1">
                <a:solidFill>
                  <a:schemeClr val="tx1"/>
                </a:solidFill>
              </a:rPr>
              <a:t>feared,"All</a:t>
            </a:r>
            <a:r>
              <a:rPr lang="en-PH" sz="1100" dirty="0">
                <a:solidFill>
                  <a:schemeClr val="tx1"/>
                </a:solidFill>
              </a:rPr>
              <a:t> is lost! Padre </a:t>
            </a:r>
            <a:r>
              <a:rPr lang="en-PH" sz="1100" dirty="0" err="1">
                <a:solidFill>
                  <a:schemeClr val="tx1"/>
                </a:solidFill>
              </a:rPr>
              <a:t>Damaso</a:t>
            </a:r>
            <a:r>
              <a:rPr lang="en-PH" sz="1100" dirty="0">
                <a:solidFill>
                  <a:schemeClr val="tx1"/>
                </a:solidFill>
              </a:rPr>
              <a:t> has ordered me to break the engagement, otherwise he will damn me in this life and in the next. All of them told me the same, even Padre </a:t>
            </a:r>
            <a:r>
              <a:rPr lang="en-PH" sz="1100" dirty="0" err="1">
                <a:solidFill>
                  <a:schemeClr val="tx1"/>
                </a:solidFill>
              </a:rPr>
              <a:t>Sibyla</a:t>
            </a:r>
            <a:r>
              <a:rPr lang="en-PH" sz="1100" dirty="0">
                <a:solidFill>
                  <a:schemeClr val="tx1"/>
                </a:solidFill>
              </a:rPr>
              <a:t>. I must close the doors of my house against him, and I owe him over fifty thousand pesos! I told the padres this, but they refused to take any notice of it. 'Which do you prefer to lose,' they asked me, 'fifty thousand pesos or your life and your soul?' Ay, St. Anthony, if I had only known, if I had only known! Don't cry, daughter, You're not like your mother, who never cried except just before you were born. Padre </a:t>
            </a:r>
            <a:r>
              <a:rPr lang="en-PH" sz="1100" dirty="0" err="1">
                <a:solidFill>
                  <a:schemeClr val="tx1"/>
                </a:solidFill>
              </a:rPr>
              <a:t>Damaso</a:t>
            </a:r>
            <a:r>
              <a:rPr lang="en-PH" sz="1100" dirty="0">
                <a:solidFill>
                  <a:schemeClr val="tx1"/>
                </a:solidFill>
              </a:rPr>
              <a:t> told me that a relative of his has just arrived from Spain and you are to marry him."</a:t>
            </a:r>
          </a:p>
        </p:txBody>
      </p:sp>
      <p:pic>
        <p:nvPicPr>
          <p:cNvPr id="10" name="Content Placeholder 9" descr="C:\Users\NENITA SIM PADUA\Downloads\noli me tangere\capitan tiago.png"/>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406300" y="4267200"/>
            <a:ext cx="1696136" cy="2401271"/>
          </a:xfrm>
          <a:prstGeom prst="rect">
            <a:avLst/>
          </a:prstGeom>
          <a:noFill/>
          <a:ln>
            <a:noFill/>
          </a:ln>
        </p:spPr>
      </p:pic>
    </p:spTree>
    <p:extLst>
      <p:ext uri="{BB962C8B-B14F-4D97-AF65-F5344CB8AC3E}">
        <p14:creationId xmlns:p14="http://schemas.microsoft.com/office/powerpoint/2010/main" val="402059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NENITA SIM PADUA\Downloads\noli me tangere\aunt isabel.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43100" y="2895600"/>
            <a:ext cx="1752845" cy="2953162"/>
          </a:xfrm>
          <a:prstGeom prst="rect">
            <a:avLst/>
          </a:prstGeom>
          <a:noFill/>
          <a:ln>
            <a:noFill/>
          </a:ln>
        </p:spPr>
      </p:pic>
      <p:sp>
        <p:nvSpPr>
          <p:cNvPr id="6" name="Rounded Rectangular Callout 5"/>
          <p:cNvSpPr/>
          <p:nvPr/>
        </p:nvSpPr>
        <p:spPr>
          <a:xfrm>
            <a:off x="2209800" y="1335405"/>
            <a:ext cx="1951990" cy="1395730"/>
          </a:xfrm>
          <a:prstGeom prst="wedgeRoundRectCallout">
            <a:avLst>
              <a:gd name="adj1" fmla="val -38966"/>
              <a:gd name="adj2" fmla="val 68840"/>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"Santiago, are you crazy? To talk to her of another sweetheart now! Do you think that your daughter changes sweethearts as she does her camisa?"</a:t>
            </a:r>
          </a:p>
        </p:txBody>
      </p:sp>
      <p:pic>
        <p:nvPicPr>
          <p:cNvPr id="7" name="Content Placeholder 6" descr="C:\Users\NENITA SIM PADUA\Downloads\noli me tangere\capitan tiago.png"/>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57800" y="3276600"/>
            <a:ext cx="1696136" cy="2401271"/>
          </a:xfrm>
          <a:prstGeom prst="rect">
            <a:avLst/>
          </a:prstGeom>
          <a:noFill/>
          <a:ln>
            <a:noFill/>
          </a:ln>
        </p:spPr>
      </p:pic>
      <p:sp>
        <p:nvSpPr>
          <p:cNvPr id="8" name="Rectangular Callout 7"/>
          <p:cNvSpPr/>
          <p:nvPr/>
        </p:nvSpPr>
        <p:spPr>
          <a:xfrm>
            <a:off x="5873547" y="1335405"/>
            <a:ext cx="2630805" cy="1766570"/>
          </a:xfrm>
          <a:prstGeom prst="wedgeRectCallout">
            <a:avLst>
              <a:gd name="adj1" fmla="val 2964"/>
              <a:gd name="adj2" fmla="val 78995"/>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a:effectLst/>
                <a:ea typeface="Calibri"/>
                <a:cs typeface="Times New Roman"/>
              </a:rPr>
              <a:t>"That's just the way I felt, Isabel. Don Crisostomo is rich, while the Spaniards marry only for love of money. But what do you want me to do? They've threatened me with another excommunication. They say that not only my soul but also my body is in great danger--my body, do you hear, my body!"</a:t>
            </a:r>
          </a:p>
        </p:txBody>
      </p:sp>
    </p:spTree>
    <p:extLst>
      <p:ext uri="{BB962C8B-B14F-4D97-AF65-F5344CB8AC3E}">
        <p14:creationId xmlns:p14="http://schemas.microsoft.com/office/powerpoint/2010/main" val="114209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NENITA SIM PADUA\Downloads\noli me tangere\aunt isabel.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1752845" cy="2953162"/>
          </a:xfrm>
          <a:prstGeom prst="rect">
            <a:avLst/>
          </a:prstGeom>
          <a:noFill/>
          <a:ln>
            <a:noFill/>
          </a:ln>
        </p:spPr>
      </p:pic>
      <p:sp>
        <p:nvSpPr>
          <p:cNvPr id="6" name="Rounded Rectangular Callout 5"/>
          <p:cNvSpPr/>
          <p:nvPr/>
        </p:nvSpPr>
        <p:spPr>
          <a:xfrm>
            <a:off x="2673522" y="2619722"/>
            <a:ext cx="1877695" cy="1605915"/>
          </a:xfrm>
          <a:prstGeom prst="wedgeRoundRectCallout">
            <a:avLst>
              <a:gd name="adj1" fmla="val -74875"/>
              <a:gd name="adj2" fmla="val -5296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PH" sz="1100" dirty="0">
                <a:effectLst/>
                <a:ea typeface="Calibri"/>
                <a:cs typeface="Times New Roman"/>
              </a:rPr>
              <a:t>"But you're only making your daughter more disconsolate! Isn't the Archbishop your friend? Why don't you write to him?"</a:t>
            </a:r>
          </a:p>
        </p:txBody>
      </p:sp>
      <p:pic>
        <p:nvPicPr>
          <p:cNvPr id="7" name="Content Placeholder 6" descr="C:\Users\NENITA SIM PADUA\Downloads\noli me tangere\capitan tiago.png"/>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05400" y="3200400"/>
            <a:ext cx="1696136" cy="2401271"/>
          </a:xfrm>
          <a:prstGeom prst="rect">
            <a:avLst/>
          </a:prstGeom>
          <a:noFill/>
          <a:ln>
            <a:noFill/>
          </a:ln>
        </p:spPr>
      </p:pic>
      <p:sp>
        <p:nvSpPr>
          <p:cNvPr id="8" name="Rectangular Callout 7"/>
          <p:cNvSpPr/>
          <p:nvPr/>
        </p:nvSpPr>
        <p:spPr>
          <a:xfrm>
            <a:off x="6172200" y="685800"/>
            <a:ext cx="2878455" cy="2075815"/>
          </a:xfrm>
          <a:prstGeom prst="wedgeRectCallout">
            <a:avLst>
              <a:gd name="adj1" fmla="val 223"/>
              <a:gd name="adj2" fmla="val 75847"/>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endParaRPr lang="en-PH" sz="1000" dirty="0">
              <a:ea typeface="Calibri"/>
              <a:cs typeface="Times New Roman"/>
            </a:endParaRPr>
          </a:p>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endParaRPr lang="en-PH" sz="1000" dirty="0">
              <a:ea typeface="Calibri"/>
              <a:cs typeface="Times New Roman"/>
            </a:endParaRPr>
          </a:p>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endParaRPr lang="en-PH" sz="1000" dirty="0">
              <a:ea typeface="Calibri"/>
              <a:cs typeface="Times New Roman"/>
            </a:endParaRPr>
          </a:p>
          <a:p>
            <a:pPr marL="0" marR="0" algn="ctr">
              <a:lnSpc>
                <a:spcPct val="115000"/>
              </a:lnSpc>
              <a:spcBef>
                <a:spcPts val="0"/>
              </a:spcBef>
              <a:spcAft>
                <a:spcPts val="1000"/>
              </a:spcAft>
            </a:pPr>
            <a:endParaRPr lang="en-PH" sz="1000" dirty="0" smtClean="0">
              <a:effectLst/>
              <a:ea typeface="Calibri"/>
              <a:cs typeface="Times New Roman"/>
            </a:endParaRPr>
          </a:p>
          <a:p>
            <a:pPr marL="0" marR="0" algn="ctr">
              <a:lnSpc>
                <a:spcPct val="115000"/>
              </a:lnSpc>
              <a:spcBef>
                <a:spcPts val="0"/>
              </a:spcBef>
              <a:spcAft>
                <a:spcPts val="1000"/>
              </a:spcAft>
            </a:pPr>
            <a:endParaRPr lang="en-PH" sz="1000" dirty="0">
              <a:ea typeface="Calibri"/>
              <a:cs typeface="Times New Roman"/>
            </a:endParaRPr>
          </a:p>
          <a:p>
            <a:pPr marL="0" marR="0" algn="ctr">
              <a:lnSpc>
                <a:spcPct val="115000"/>
              </a:lnSpc>
              <a:spcBef>
                <a:spcPts val="0"/>
              </a:spcBef>
              <a:spcAft>
                <a:spcPts val="1000"/>
              </a:spcAft>
            </a:pPr>
            <a:r>
              <a:rPr lang="en-PH" sz="1000" dirty="0" smtClean="0">
                <a:effectLst/>
                <a:ea typeface="Calibri"/>
                <a:cs typeface="Times New Roman"/>
              </a:rPr>
              <a:t>"</a:t>
            </a:r>
            <a:r>
              <a:rPr lang="en-PH" sz="1000" dirty="0">
                <a:effectLst/>
                <a:ea typeface="Calibri"/>
                <a:cs typeface="Times New Roman"/>
              </a:rPr>
              <a:t>The Archbishop is also a friar, the Archbishop does only what the friars tell him to do. But, Maria, don't cry. The Captain-General is coming, he'll want to see you, and your eyes are all red. Ay, I was thinking to spend a happy evening! Without this misfortune I should be the</a:t>
            </a:r>
            <a:r>
              <a:rPr lang="en-PH" sz="1100" dirty="0">
                <a:effectLst/>
                <a:ea typeface="Calibri"/>
                <a:cs typeface="Times New Roman"/>
              </a:rPr>
              <a:t> </a:t>
            </a:r>
            <a:r>
              <a:rPr lang="en-PH" sz="1000" dirty="0">
                <a:effectLst/>
                <a:ea typeface="Calibri"/>
                <a:cs typeface="Times New Roman"/>
              </a:rPr>
              <a:t>happiest of men--every one would envy me! Be calm, my child, I'm more</a:t>
            </a:r>
            <a:r>
              <a:rPr lang="en-PH" sz="1100" dirty="0">
                <a:effectLst/>
                <a:ea typeface="Calibri"/>
                <a:cs typeface="Times New Roman"/>
              </a:rPr>
              <a:t> </a:t>
            </a:r>
            <a:r>
              <a:rPr lang="en-PH" sz="1000" dirty="0">
                <a:effectLst/>
                <a:ea typeface="Calibri"/>
                <a:cs typeface="Times New Roman"/>
              </a:rPr>
              <a:t>unfortunate than you and I'm not crying. You can have another and better husband, while I--I've lost fifty thousand pesos! Ay, Virgin of </a:t>
            </a:r>
            <a:r>
              <a:rPr lang="en-PH" sz="1000" dirty="0" err="1">
                <a:effectLst/>
                <a:ea typeface="Calibri"/>
                <a:cs typeface="Times New Roman"/>
              </a:rPr>
              <a:t>Antipolo</a:t>
            </a:r>
            <a:r>
              <a:rPr lang="en-PH" sz="1000" dirty="0">
                <a:effectLst/>
                <a:ea typeface="Calibri"/>
                <a:cs typeface="Times New Roman"/>
              </a:rPr>
              <a:t>, if tonight I may only have luck!"</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 </a:t>
            </a:r>
            <a:endParaRPr lang="en-PH" sz="1100" dirty="0">
              <a:effectLst/>
              <a:ea typeface="Calibri"/>
              <a:cs typeface="Times New Roman"/>
            </a:endParaRPr>
          </a:p>
          <a:p>
            <a:pPr marL="0" marR="0" algn="ctr">
              <a:lnSpc>
                <a:spcPct val="115000"/>
              </a:lnSpc>
              <a:spcBef>
                <a:spcPts val="0"/>
              </a:spcBef>
              <a:spcAft>
                <a:spcPts val="1000"/>
              </a:spcAft>
            </a:pPr>
            <a:r>
              <a:rPr lang="en-PH" sz="1000" dirty="0">
                <a:effectLst/>
                <a:ea typeface="Calibri"/>
                <a:cs typeface="Times New Roman"/>
              </a:rPr>
              <a:t>d</a:t>
            </a:r>
            <a:endParaRPr lang="en-PH" sz="1100" dirty="0">
              <a:effectLst/>
              <a:ea typeface="Calibri"/>
              <a:cs typeface="Times New Roman"/>
            </a:endParaRPr>
          </a:p>
        </p:txBody>
      </p:sp>
    </p:spTree>
    <p:extLst>
      <p:ext uri="{BB962C8B-B14F-4D97-AF65-F5344CB8AC3E}">
        <p14:creationId xmlns:p14="http://schemas.microsoft.com/office/powerpoint/2010/main" val="128781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1"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lgn="ctr">
              <a:buNone/>
            </a:pPr>
            <a:endParaRPr lang="en-PH" sz="2000" dirty="0" smtClean="0"/>
          </a:p>
          <a:p>
            <a:pPr marL="0" indent="0" algn="ctr">
              <a:buNone/>
            </a:pPr>
            <a:endParaRPr lang="en-PH" sz="2000" dirty="0"/>
          </a:p>
          <a:p>
            <a:pPr marL="0" indent="0" algn="ctr">
              <a:buNone/>
            </a:pPr>
            <a:endParaRPr lang="en-PH" sz="2000" dirty="0" smtClean="0"/>
          </a:p>
          <a:p>
            <a:pPr marL="0" indent="0" algn="ctr">
              <a:buNone/>
            </a:pPr>
            <a:r>
              <a:rPr lang="en-PH" sz="2000" dirty="0" smtClean="0"/>
              <a:t>Salvos</a:t>
            </a:r>
            <a:r>
              <a:rPr lang="en-PH" sz="2000" dirty="0"/>
              <a:t>, the sound of carriage wheels, the galloping of horses, and a band playing the royal march, announced the arrival of his Excellency, the Captain-General of the Philippines. Maria Clara ran to hide herself in her chamber. Poor child, rough hands that knew not its delicate chords were playing with her heart! While the house became filled with people and heavy steps, commanding voices, and the clank of </a:t>
            </a:r>
            <a:r>
              <a:rPr lang="en-PH" sz="2000" dirty="0" err="1"/>
              <a:t>sabers</a:t>
            </a:r>
            <a:r>
              <a:rPr lang="en-PH" sz="2000" dirty="0"/>
              <a:t> and spurs resounded on all sides, the afflicted maiden reclined half-kneeling before a picture of the Virgin represented in that sorrowful loneliness perceived only by Delaroche, as if he had surprised her returning from the </a:t>
            </a:r>
            <a:r>
              <a:rPr lang="en-PH" sz="2000" dirty="0" err="1"/>
              <a:t>sepulcher</a:t>
            </a:r>
            <a:r>
              <a:rPr lang="en-PH" sz="2000" dirty="0"/>
              <a:t> of her Son. But Maria Clara was not thinking of that mother's sorrow, she was thinking of her own. With her head hanging down over her breast and her hands resting on the floor she made the picture of a lily bent by the storm. </a:t>
            </a:r>
          </a:p>
          <a:p>
            <a:pPr algn="ctr"/>
            <a:endParaRPr lang="en-PH" sz="2000" dirty="0"/>
          </a:p>
        </p:txBody>
      </p:sp>
    </p:spTree>
    <p:extLst>
      <p:ext uri="{BB962C8B-B14F-4D97-AF65-F5344CB8AC3E}">
        <p14:creationId xmlns:p14="http://schemas.microsoft.com/office/powerpoint/2010/main" val="429233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PH" sz="1800" dirty="0"/>
              <a:t>A future dreamed of and cherished for years, whose illusions, born in infancy and grown strong throughout youth, had given form to the very </a:t>
            </a:r>
            <a:r>
              <a:rPr lang="en-PH" sz="1800" dirty="0" err="1"/>
              <a:t>fibers</a:t>
            </a:r>
            <a:r>
              <a:rPr lang="en-PH" sz="1800" dirty="0"/>
              <a:t> of her being, to be wiped away now from her mind and heart by a single word! It was enough to stop the beating of one and to deprive the other of reason.</a:t>
            </a:r>
            <a:br>
              <a:rPr lang="en-PH" sz="1800" dirty="0"/>
            </a:br>
            <a:endParaRPr lang="en-PH" sz="1800" dirty="0"/>
          </a:p>
        </p:txBody>
      </p:sp>
      <p:sp>
        <p:nvSpPr>
          <p:cNvPr id="3" name="Content Placeholder 2"/>
          <p:cNvSpPr>
            <a:spLocks noGrp="1"/>
          </p:cNvSpPr>
          <p:nvPr>
            <p:ph idx="1"/>
          </p:nvPr>
        </p:nvSpPr>
        <p:spPr/>
        <p:txBody>
          <a:bodyPr>
            <a:normAutofit fontScale="70000" lnSpcReduction="20000"/>
          </a:bodyPr>
          <a:lstStyle/>
          <a:p>
            <a:pPr marL="0" indent="0">
              <a:buNone/>
            </a:pPr>
            <a:r>
              <a:rPr lang="en-PH" dirty="0"/>
              <a:t>Maria Clara was a loving daughter as well as a good and pious Christian, so it was not the excommunication alone that terrified her, but the command and the ominous calmness of her father demanding the sacrifice of her love. Now she felt the whole force of that affection which until this moment she had hardly suspected. It had been like a river gliding along peacefully with its banks carpeted by fragrant flowers and its bed covered with fine sand, so that the wind hardly ruffled its current as it moved along, seeming hardly to flow at all; but suddenly its bed becomes narrower, sharp stones block the way, hoary logs fall across it forming a barrier--then the stream rises and roars with its waves boiling and scattering clouds of foam, it beats against the rocks and rushes into the </a:t>
            </a:r>
            <a:r>
              <a:rPr lang="en-PH" dirty="0" err="1"/>
              <a:t>abyss!She</a:t>
            </a:r>
            <a:r>
              <a:rPr lang="en-PH" dirty="0"/>
              <a:t> wanted to pray, but who in despair can pray? Prayers are for the hours of hope, and when in the absence of this we turn to God it is only with complaints.</a:t>
            </a:r>
          </a:p>
          <a:p>
            <a:endParaRPr lang="en-PH" dirty="0"/>
          </a:p>
        </p:txBody>
      </p:sp>
    </p:spTree>
    <p:extLst>
      <p:ext uri="{BB962C8B-B14F-4D97-AF65-F5344CB8AC3E}">
        <p14:creationId xmlns:p14="http://schemas.microsoft.com/office/powerpoint/2010/main" val="2089019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6127</Words>
  <Application>Microsoft Office PowerPoint</Application>
  <PresentationFormat>On-screen Show (4:3)</PresentationFormat>
  <Paragraphs>219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Chapter 36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future dreamed of and cherished for years, whose illusions, born in infancy and grown strong throughout youth, had given form to the very fibers of her being, to be wiped away now from her mind and heart by a single word! It was enough to stop the beating of one and to deprive the other of reason. </vt:lpstr>
      <vt:lpstr>PowerPoint Presentation</vt:lpstr>
      <vt:lpstr>Chapter 37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38</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dc:title>
  <dc:creator>nenita sim  padua</dc:creator>
  <cp:lastModifiedBy>nenita sim  padua</cp:lastModifiedBy>
  <cp:revision>19</cp:revision>
  <dcterms:created xsi:type="dcterms:W3CDTF">2013-12-09T06:47:54Z</dcterms:created>
  <dcterms:modified xsi:type="dcterms:W3CDTF">2013-12-10T04:18:13Z</dcterms:modified>
</cp:coreProperties>
</file>