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48667-6B6A-40F6-847C-C7613044F5B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9F05C-A001-4FF3-AE84-1618A709D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F05C-A001-4FF3-AE84-1618A709D1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63C615-28FC-44FE-B53F-D622CC803424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3748C3-EF9B-4BF2-94EB-811AFBD8F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4038600" cy="1165225"/>
          </a:xfrm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CHAPTER 39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5257800" cy="838200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DONYA CONSOLACION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4" name="Picture 3" descr="donya consolac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8600"/>
            <a:ext cx="3352800" cy="6400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fe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3657600" cy="241935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76400" y="3962400"/>
            <a:ext cx="6400800" cy="2362200"/>
          </a:xfrm>
          <a:prstGeom prst="wedgeRoundRectCallout">
            <a:avLst>
              <a:gd name="adj1" fmla="val -36055"/>
              <a:gd name="adj2" fmla="val -745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Boy, take this woman away and tell Marta to get her some other clothes and attend to her. You give her something to eat and a good bed. Take care that she isn’t ill-treated! Tomorrow she’ll be taken to Senor Ibarra’s house.”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fe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3962400" cy="35052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638800" y="457200"/>
            <a:ext cx="3276600" cy="2438400"/>
          </a:xfrm>
          <a:prstGeom prst="cloudCallout">
            <a:avLst>
              <a:gd name="adj1" fmla="val -88134"/>
              <a:gd name="adj2" fmla="val 45773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You’re tempting me to kill you!</a:t>
            </a:r>
            <a:endParaRPr lang="en-US" dirty="0"/>
          </a:p>
        </p:txBody>
      </p:sp>
      <p:pic>
        <p:nvPicPr>
          <p:cNvPr id="4" name="Picture 3" descr="donya consolac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505200"/>
            <a:ext cx="3429000" cy="29718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57200" y="3962400"/>
            <a:ext cx="3733800" cy="2362200"/>
          </a:xfrm>
          <a:prstGeom prst="cloudCallout">
            <a:avLst>
              <a:gd name="adj1" fmla="val 99167"/>
              <a:gd name="adj2" fmla="val 915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the matter with you?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fe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895600" cy="33528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505200" y="228600"/>
            <a:ext cx="5410200" cy="2286000"/>
          </a:xfrm>
          <a:prstGeom prst="wedgeRoundRectCallout">
            <a:avLst>
              <a:gd name="adj1" fmla="val -58173"/>
              <a:gd name="adj2" fmla="val 2578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the matter with me! Didn’t you write this letter to the alcalde saying that I’m bribed to permit gambling, huh? I don’t know why I don’t beat you to death.”</a:t>
            </a:r>
            <a:endParaRPr lang="en-US" dirty="0"/>
          </a:p>
        </p:txBody>
      </p:sp>
      <p:pic>
        <p:nvPicPr>
          <p:cNvPr id="4" name="Picture 3" descr="donya consolac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895600"/>
            <a:ext cx="2724151" cy="35814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1000" y="3810000"/>
            <a:ext cx="4343400" cy="2590800"/>
          </a:xfrm>
          <a:prstGeom prst="wedgeRoundRectCallout">
            <a:avLst>
              <a:gd name="adj1" fmla="val 83388"/>
              <a:gd name="adj2" fmla="val 1314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“Let’s see you! Let’s see you try it if you dare! The one who beats me to death has got to be more of a man than you are!”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“Coward!” you’re afraid to come near me!  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fe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1" y="228600"/>
            <a:ext cx="2495551" cy="14478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81000" y="0"/>
            <a:ext cx="2590800" cy="1828800"/>
          </a:xfrm>
          <a:prstGeom prst="wedgeRoundRectCallout">
            <a:avLst>
              <a:gd name="adj1" fmla="val 79766"/>
              <a:gd name="adj2" fmla="val 1950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“Accursed be your offspring, you sow! Open, open or I'll break your head!”</a:t>
            </a:r>
            <a:endParaRPr lang="en-US" dirty="0"/>
          </a:p>
        </p:txBody>
      </p:sp>
      <p:pic>
        <p:nvPicPr>
          <p:cNvPr id="4" name="Picture 3" descr="donya consolac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0"/>
            <a:ext cx="2590800" cy="304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495800" y="1752600"/>
            <a:ext cx="4495800" cy="1600200"/>
          </a:xfrm>
          <a:prstGeom prst="wedgeRoundRectCallout">
            <a:avLst>
              <a:gd name="adj1" fmla="val -82883"/>
              <a:gd name="adj2" fmla="val 3963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come in, don’t come in! “if you show yourself, I’ll shoot you.”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</a:t>
            </a:r>
            <a:r>
              <a:rPr lang="en-US" dirty="0"/>
              <a:t>G</a:t>
            </a:r>
            <a:r>
              <a:rPr lang="en-US" dirty="0" smtClean="0"/>
              <a:t>o out into the street and cool off your head!”</a:t>
            </a:r>
            <a:endParaRPr lang="en-US" dirty="0"/>
          </a:p>
        </p:txBody>
      </p:sp>
      <p:pic>
        <p:nvPicPr>
          <p:cNvPr id="6" name="Picture 5" descr="alfe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4038600"/>
            <a:ext cx="2038351" cy="25908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048000" y="3429000"/>
            <a:ext cx="3048000" cy="2438400"/>
          </a:xfrm>
          <a:prstGeom prst="cloudCallout">
            <a:avLst>
              <a:gd name="adj1" fmla="val 61289"/>
              <a:gd name="adj2" fmla="val 3273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swear that if I catch you, even God won’t save you, you old sow!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ya consolac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2286000" cy="54864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724400" y="533400"/>
            <a:ext cx="4191000" cy="5715000"/>
          </a:xfrm>
          <a:prstGeom prst="wedgeRoundRectCallout">
            <a:avLst>
              <a:gd name="adj1" fmla="val -91876"/>
              <a:gd name="adj2" fmla="val 40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now you can say what you like. You didn’t want me to go o mass! You didn’t let me attend to my religious duties!”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“have you really gone out or are you still there, old goat?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Boy, has your master gone out?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3124200" cy="32766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638800" y="1524000"/>
            <a:ext cx="2362200" cy="1905000"/>
          </a:xfrm>
          <a:prstGeom prst="cloudCallout">
            <a:avLst>
              <a:gd name="adj1" fmla="val -99094"/>
              <a:gd name="adj2" fmla="val 6351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“Yes, senora, he’s gone out.”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3276600" cy="25908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57200" y="533400"/>
            <a:ext cx="2895600" cy="1981200"/>
          </a:xfrm>
          <a:prstGeom prst="cloudCallout">
            <a:avLst>
              <a:gd name="adj1" fmla="val -11822"/>
              <a:gd name="adj2" fmla="val 8023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You’ll pay for that.</a:t>
            </a:r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29000"/>
            <a:ext cx="2590800" cy="25908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029200" y="228600"/>
            <a:ext cx="3352800" cy="2590800"/>
          </a:xfrm>
          <a:prstGeom prst="cloudCallout">
            <a:avLst>
              <a:gd name="adj1" fmla="val -8762"/>
              <a:gd name="adj2" fmla="val 6932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? in any case whole town will! She asked me if he had gone out, not if he had come back! </a:t>
            </a:r>
            <a:endParaRPr lang="en-US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CHAPTER 40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RIGHT AND MIGHT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4800" y="381000"/>
            <a:ext cx="2971800" cy="2209800"/>
          </a:xfrm>
          <a:prstGeom prst="wedgeRoundRectCallout">
            <a:avLst>
              <a:gd name="adj1" fmla="val 72873"/>
              <a:gd name="adj2" fmla="val 374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can I do? The </a:t>
            </a:r>
            <a:r>
              <a:rPr lang="en-US" dirty="0" err="1" smtClean="0"/>
              <a:t>alcalde</a:t>
            </a:r>
            <a:r>
              <a:rPr lang="en-US" dirty="0" smtClean="0"/>
              <a:t> was unwilling to accept my resignation.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Don’t you feel strong enough to attend to your duties? He asked me.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905000" y="3505200"/>
            <a:ext cx="2819400" cy="2362200"/>
          </a:xfrm>
          <a:prstGeom prst="wedgeRoundRectCallout">
            <a:avLst>
              <a:gd name="adj1" fmla="val 67128"/>
              <a:gd name="adj2" fmla="val 3376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did you answer him?</a:t>
            </a:r>
            <a:endParaRPr lang="en-US" dirty="0"/>
          </a:p>
        </p:txBody>
      </p:sp>
      <p:pic>
        <p:nvPicPr>
          <p:cNvPr id="4" name="Picture 3" descr="tasy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"/>
            <a:ext cx="3352800" cy="2971800"/>
          </a:xfrm>
          <a:prstGeom prst="rect">
            <a:avLst/>
          </a:prstGeom>
        </p:spPr>
      </p:pic>
      <p:pic>
        <p:nvPicPr>
          <p:cNvPr id="7" name="Picture 6" descr="don filip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352800"/>
            <a:ext cx="2928763" cy="3200400"/>
          </a:xfrm>
          <a:prstGeom prst="rect">
            <a:avLst/>
          </a:prstGeom>
          <a:scene3d>
            <a:camera prst="orthographicFront">
              <a:rot lat="21299999" lon="21599983" rev="0"/>
            </a:camera>
            <a:lightRig rig="threePt" dir="t"/>
          </a:scene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52400" y="609600"/>
            <a:ext cx="4724400" cy="3124200"/>
          </a:xfrm>
          <a:prstGeom prst="wedgeRectCallout">
            <a:avLst>
              <a:gd name="adj1" fmla="val 59142"/>
              <a:gd name="adj2" fmla="val 45756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Senior </a:t>
            </a:r>
            <a:r>
              <a:rPr lang="en-US" dirty="0" err="1" smtClean="0"/>
              <a:t>Alcalde</a:t>
            </a:r>
            <a:r>
              <a:rPr lang="en-US" dirty="0" smtClean="0"/>
              <a:t>, I answered, the strength of a </a:t>
            </a:r>
            <a:r>
              <a:rPr lang="en-US" dirty="0" err="1" smtClean="0"/>
              <a:t>teniente</a:t>
            </a:r>
            <a:r>
              <a:rPr lang="en-US" dirty="0" smtClean="0"/>
              <a:t>-mayor, how ever insignificant it may be, is like all other </a:t>
            </a:r>
            <a:r>
              <a:rPr lang="en-US" dirty="0" err="1" smtClean="0"/>
              <a:t>autority</a:t>
            </a:r>
            <a:r>
              <a:rPr lang="en-US" dirty="0" smtClean="0"/>
              <a:t> it emanates from higher spheres. The king himself </a:t>
            </a:r>
            <a:r>
              <a:rPr lang="en-US" dirty="0" err="1" smtClean="0"/>
              <a:t>recieves</a:t>
            </a:r>
            <a:r>
              <a:rPr lang="en-US" dirty="0" smtClean="0"/>
              <a:t> his strength from the people and the people theirs from God, that is exactly what I lack, senior </a:t>
            </a:r>
            <a:r>
              <a:rPr lang="en-US" dirty="0" err="1" smtClean="0"/>
              <a:t>alcalde</a:t>
            </a:r>
            <a:r>
              <a:rPr lang="en-US" dirty="0" smtClean="0"/>
              <a:t>. But he did not care to listen to me, telling me that we would talk about it after the fiesta.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524000" y="4114800"/>
            <a:ext cx="1981200" cy="2057400"/>
          </a:xfrm>
          <a:prstGeom prst="wedgeRectCallout">
            <a:avLst>
              <a:gd name="adj1" fmla="val 123944"/>
              <a:gd name="adj2" fmla="val 1027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may God help you!</a:t>
            </a:r>
            <a:endParaRPr lang="en-US" dirty="0"/>
          </a:p>
        </p:txBody>
      </p:sp>
      <p:pic>
        <p:nvPicPr>
          <p:cNvPr id="5" name="Picture 4" descr="tasy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81000"/>
            <a:ext cx="3276600" cy="6248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ya consolac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4724400" cy="4572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10200" y="762000"/>
            <a:ext cx="3505200" cy="2514600"/>
          </a:xfrm>
          <a:prstGeom prst="wedgeRoundRectCallout">
            <a:avLst>
              <a:gd name="adj1" fmla="val -54665"/>
              <a:gd name="adj2" fmla="val 6590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Boy, tell her in </a:t>
            </a:r>
            <a:r>
              <a:rPr lang="en-US" dirty="0" err="1" smtClean="0"/>
              <a:t>tagalog</a:t>
            </a:r>
            <a:r>
              <a:rPr lang="en-US" dirty="0" smtClean="0"/>
              <a:t> to sing! She doesn’t understand me, She doesn’t understand Spanish!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8600" y="762000"/>
            <a:ext cx="3886200" cy="1295400"/>
          </a:xfrm>
          <a:prstGeom prst="cloudCallout">
            <a:avLst>
              <a:gd name="adj1" fmla="val -25538"/>
              <a:gd name="adj2" fmla="val 15589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don't </a:t>
            </a:r>
            <a:r>
              <a:rPr lang="en-US" dirty="0" smtClean="0"/>
              <a:t>you want to see the show?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4953000" y="228600"/>
            <a:ext cx="3657600" cy="1981200"/>
          </a:xfrm>
          <a:prstGeom prst="cloudCallout">
            <a:avLst>
              <a:gd name="adj1" fmla="val 8783"/>
              <a:gd name="adj2" fmla="val 8025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Thanks, no! for dreams and nonsense I am sufficient unto myself.</a:t>
            </a:r>
            <a:endParaRPr lang="en-US" dirty="0"/>
          </a:p>
        </p:txBody>
      </p:sp>
      <p:pic>
        <p:nvPicPr>
          <p:cNvPr id="4" name="Picture 3" descr="don fili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3886200" cy="3276600"/>
          </a:xfrm>
          <a:prstGeom prst="rect">
            <a:avLst/>
          </a:prstGeom>
        </p:spPr>
      </p:pic>
      <p:pic>
        <p:nvPicPr>
          <p:cNvPr id="5" name="Picture 4" descr="tasy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95600"/>
            <a:ext cx="4267200" cy="3657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33400" y="533400"/>
            <a:ext cx="2895600" cy="1524000"/>
          </a:xfrm>
          <a:prstGeom prst="cloudCallout">
            <a:avLst>
              <a:gd name="adj1" fmla="val -7406"/>
              <a:gd name="adj2" fmla="val 745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 you see the fireworks?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733800" y="152400"/>
            <a:ext cx="4724400" cy="2209800"/>
          </a:xfrm>
          <a:prstGeom prst="cloudCallout">
            <a:avLst>
              <a:gd name="adj1" fmla="val 7295"/>
              <a:gd name="adj2" fmla="val 7863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No, little friend, I had to go with the captain-general.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 descr="sin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600"/>
            <a:ext cx="3429000" cy="3352800"/>
          </a:xfrm>
          <a:prstGeom prst="rect">
            <a:avLst/>
          </a:prstGeom>
        </p:spPr>
      </p:pic>
      <p:pic>
        <p:nvPicPr>
          <p:cNvPr id="6" name="Picture 5" descr="crisostomo ibar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4200"/>
            <a:ext cx="4191000" cy="3276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28600" y="228600"/>
            <a:ext cx="3733800" cy="2057400"/>
          </a:xfrm>
          <a:prstGeom prst="wedgeRectCallout">
            <a:avLst>
              <a:gd name="adj1" fmla="val 643"/>
              <a:gd name="adj2" fmla="val 8027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I’m sorry that I can’t please you revenge, but Senior Ibarra is one of the heaviest contributors and has a right to be here as long as he doesn’t disturb  the peace.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4876800" y="152400"/>
            <a:ext cx="3886200" cy="1981200"/>
          </a:xfrm>
          <a:prstGeom prst="wedgeRectCallout">
            <a:avLst>
              <a:gd name="adj1" fmla="val -8351"/>
              <a:gd name="adj2" fmla="val 9779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isn’t it disturbing the peace to scandalize good Christians? It’s letting a wolf enter the fold. You will answer for this to God and the </a:t>
            </a:r>
            <a:r>
              <a:rPr lang="en-US" dirty="0" smtClean="0"/>
              <a:t>authorities!</a:t>
            </a:r>
            <a:endParaRPr lang="en-US" dirty="0"/>
          </a:p>
        </p:txBody>
      </p:sp>
      <p:pic>
        <p:nvPicPr>
          <p:cNvPr id="4" name="Picture 3" descr="don fili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400"/>
            <a:ext cx="3429000" cy="3352800"/>
          </a:xfrm>
          <a:prstGeom prst="rect">
            <a:avLst/>
          </a:prstGeom>
        </p:spPr>
      </p:pic>
      <p:pic>
        <p:nvPicPr>
          <p:cNvPr id="5" name="Picture 4" descr="dama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76600"/>
            <a:ext cx="3733800" cy="3200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304800"/>
            <a:ext cx="3581400" cy="1981200"/>
          </a:xfrm>
          <a:prstGeom prst="cloudCallout">
            <a:avLst>
              <a:gd name="adj1" fmla="val 69689"/>
              <a:gd name="adj2" fmla="val 47116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But it’s giving opportunity for danger, and he who loves danger perishes in it.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533400" y="2895600"/>
            <a:ext cx="2743200" cy="3276600"/>
          </a:xfrm>
          <a:prstGeom prst="wedgeRectCallout">
            <a:avLst>
              <a:gd name="adj1" fmla="val 78639"/>
              <a:gd name="adj2" fmla="val 2952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 don’t see any danger, padre. The </a:t>
            </a:r>
            <a:r>
              <a:rPr lang="en-US" dirty="0" err="1" smtClean="0"/>
              <a:t>alcalde</a:t>
            </a:r>
            <a:r>
              <a:rPr lang="en-US" dirty="0" smtClean="0"/>
              <a:t> and the captain-general</a:t>
            </a:r>
            <a:r>
              <a:rPr lang="en-US" dirty="0" smtClean="0"/>
              <a:t>, my </a:t>
            </a:r>
            <a:r>
              <a:rPr lang="en-US" dirty="0" smtClean="0"/>
              <a:t>superior </a:t>
            </a:r>
            <a:r>
              <a:rPr lang="en-US" dirty="0" smtClean="0"/>
              <a:t>officers, have </a:t>
            </a:r>
            <a:r>
              <a:rPr lang="en-US" dirty="0" smtClean="0"/>
              <a:t>been talking with him all the afternoon and it’s not for me to teach them a lesson.</a:t>
            </a:r>
            <a:endParaRPr lang="en-US" dirty="0"/>
          </a:p>
        </p:txBody>
      </p:sp>
      <p:pic>
        <p:nvPicPr>
          <p:cNvPr id="4" name="Picture 3" descr="dama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57200"/>
            <a:ext cx="3733800" cy="2667000"/>
          </a:xfrm>
          <a:prstGeom prst="rect">
            <a:avLst/>
          </a:prstGeom>
        </p:spPr>
      </p:pic>
      <p:pic>
        <p:nvPicPr>
          <p:cNvPr id="5" name="Picture 4" descr="don filip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200400"/>
            <a:ext cx="3995564" cy="3429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" y="609600"/>
            <a:ext cx="3352800" cy="20574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don’t put him out of here, well leave.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953000" y="838200"/>
            <a:ext cx="3200400" cy="1981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I'm </a:t>
            </a:r>
            <a:r>
              <a:rPr lang="en-US" dirty="0" smtClean="0"/>
              <a:t>very sorry, but I cant put any one out of here.</a:t>
            </a:r>
            <a:endParaRPr lang="en-US" dirty="0"/>
          </a:p>
        </p:txBody>
      </p:sp>
      <p:pic>
        <p:nvPicPr>
          <p:cNvPr id="4" name="Picture 3" descr="dama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00400"/>
            <a:ext cx="3505200" cy="3124200"/>
          </a:xfrm>
          <a:prstGeom prst="rect">
            <a:avLst/>
          </a:prstGeom>
        </p:spPr>
      </p:pic>
      <p:pic>
        <p:nvPicPr>
          <p:cNvPr id="5" name="Picture 4" descr="don filip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429000"/>
            <a:ext cx="4452764" cy="304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66800" y="228600"/>
            <a:ext cx="1905000" cy="18288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Were with you, don’t take any notice of them.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638800" y="457200"/>
            <a:ext cx="2590800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Whom do you mean by them?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85800" y="5334000"/>
            <a:ext cx="3124200" cy="1295400"/>
          </a:xfrm>
          <a:prstGeom prst="wedgeRoundRectCallout">
            <a:avLst>
              <a:gd name="adj1" fmla="val -7086"/>
              <a:gd name="adj2" fmla="val -604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Those who’ve just left to avoid contract with you.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019800" y="5562600"/>
            <a:ext cx="2590800" cy="990600"/>
          </a:xfrm>
          <a:prstGeom prst="wedgeRoundRectCallout">
            <a:avLst>
              <a:gd name="adj1" fmla="val -30459"/>
              <a:gd name="adj2" fmla="val -8575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Left to avoid contract with me?</a:t>
            </a:r>
          </a:p>
          <a:p>
            <a:pPr algn="ctr"/>
            <a:endParaRPr lang="en-US" dirty="0" smtClean="0"/>
          </a:p>
        </p:txBody>
      </p:sp>
      <p:pic>
        <p:nvPicPr>
          <p:cNvPr id="6" name="Picture 5" descr="peop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2743200" cy="2667000"/>
          </a:xfrm>
          <a:prstGeom prst="rect">
            <a:avLst/>
          </a:prstGeom>
        </p:spPr>
      </p:pic>
      <p:pic>
        <p:nvPicPr>
          <p:cNvPr id="7" name="Picture 6" descr="crisostomo ibar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828800"/>
            <a:ext cx="2971800" cy="3276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" y="609600"/>
            <a:ext cx="3429000" cy="2286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they say that you’re ex-communicated.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181600" y="609600"/>
            <a:ext cx="2971800" cy="2133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Ex-communicated?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But it is possible?!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Are we still in the dark ages? S0—</a:t>
            </a:r>
            <a:endParaRPr lang="en-US" dirty="0"/>
          </a:p>
        </p:txBody>
      </p:sp>
      <p:pic>
        <p:nvPicPr>
          <p:cNvPr id="4" name="Picture 3" descr="peop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4114800" cy="2514600"/>
          </a:xfrm>
          <a:prstGeom prst="rect">
            <a:avLst/>
          </a:prstGeom>
        </p:spPr>
      </p:pic>
      <p:pic>
        <p:nvPicPr>
          <p:cNvPr id="5" name="Picture 4" descr="crisostomo ibar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0"/>
            <a:ext cx="3505200" cy="3200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8600" y="304800"/>
            <a:ext cx="3276600" cy="2286000"/>
          </a:xfrm>
          <a:prstGeom prst="cloudCallout">
            <a:avLst>
              <a:gd name="adj1" fmla="val -10262"/>
              <a:gd name="adj2" fmla="val 7947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Excuse me, </a:t>
            </a:r>
            <a:r>
              <a:rPr lang="en-US" dirty="0" err="1" smtClean="0"/>
              <a:t>ive</a:t>
            </a:r>
            <a:r>
              <a:rPr lang="en-US" dirty="0" smtClean="0"/>
              <a:t> forgotten an engagement. Ill be back to see you home.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3581400" y="381000"/>
            <a:ext cx="2514600" cy="2514600"/>
          </a:xfrm>
          <a:prstGeom prst="cloudCallout">
            <a:avLst>
              <a:gd name="adj1" fmla="val 52445"/>
              <a:gd name="adj2" fmla="val 4486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Stay! </a:t>
            </a:r>
            <a:r>
              <a:rPr lang="en-US" dirty="0" err="1" smtClean="0"/>
              <a:t>Yeyeng</a:t>
            </a:r>
            <a:r>
              <a:rPr lang="en-US" dirty="0" smtClean="0"/>
              <a:t> is going to dance la </a:t>
            </a:r>
            <a:r>
              <a:rPr lang="en-US" dirty="0" err="1" smtClean="0"/>
              <a:t>calandria</a:t>
            </a:r>
            <a:r>
              <a:rPr lang="en-US" dirty="0" smtClean="0"/>
              <a:t>. She dances </a:t>
            </a:r>
            <a:r>
              <a:rPr lang="en-US" dirty="0" smtClean="0"/>
              <a:t>divinely.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810000" y="2971800"/>
            <a:ext cx="2209800" cy="2895600"/>
          </a:xfrm>
          <a:prstGeom prst="cloudCallout">
            <a:avLst>
              <a:gd name="adj1" fmla="val -83529"/>
              <a:gd name="adj2" fmla="val 29486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cant, little friend, but I’ll be back.</a:t>
            </a:r>
            <a:endParaRPr lang="en-US" dirty="0"/>
          </a:p>
        </p:txBody>
      </p:sp>
      <p:pic>
        <p:nvPicPr>
          <p:cNvPr id="5" name="Picture 4" descr="crisostomo iba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86200"/>
            <a:ext cx="2362200" cy="2695575"/>
          </a:xfrm>
          <a:prstGeom prst="rect">
            <a:avLst/>
          </a:prstGeom>
        </p:spPr>
      </p:pic>
      <p:pic>
        <p:nvPicPr>
          <p:cNvPr id="6" name="Picture 5" descr="sin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334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19200" y="381000"/>
            <a:ext cx="3276600" cy="22098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Stop!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791200" y="381000"/>
            <a:ext cx="3124200" cy="2362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 descr="soldier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24200"/>
            <a:ext cx="3733800" cy="2895600"/>
          </a:xfrm>
          <a:prstGeom prst="rect">
            <a:avLst/>
          </a:prstGeom>
        </p:spPr>
      </p:pic>
      <p:pic>
        <p:nvPicPr>
          <p:cNvPr id="5" name="Picture 4" descr="don filip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00400"/>
            <a:ext cx="4224164" cy="3429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33400" y="381000"/>
            <a:ext cx="1752600" cy="24384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Because the </a:t>
            </a:r>
            <a:r>
              <a:rPr lang="en-US" dirty="0" err="1" smtClean="0"/>
              <a:t>alferez</a:t>
            </a:r>
            <a:r>
              <a:rPr lang="en-US" dirty="0" smtClean="0"/>
              <a:t>  and his wife have been fighting and cant sleep.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667000" y="152400"/>
            <a:ext cx="3048000" cy="2819400"/>
          </a:xfrm>
          <a:prstGeom prst="wedgeRoundRectCallout">
            <a:avLst>
              <a:gd name="adj1" fmla="val 59792"/>
              <a:gd name="adj2" fmla="val 2094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Tell the </a:t>
            </a:r>
            <a:r>
              <a:rPr lang="en-US" dirty="0" err="1" smtClean="0"/>
              <a:t>alferez</a:t>
            </a:r>
            <a:r>
              <a:rPr lang="en-US" dirty="0" smtClean="0"/>
              <a:t> that we have permission from the </a:t>
            </a:r>
            <a:r>
              <a:rPr lang="en-US" dirty="0" err="1" smtClean="0"/>
              <a:t>alcalde</a:t>
            </a:r>
            <a:r>
              <a:rPr lang="en-US" dirty="0" smtClean="0"/>
              <a:t> that against such permission no one in the town has any authority., not even the </a:t>
            </a:r>
            <a:r>
              <a:rPr lang="en-US" dirty="0" err="1" smtClean="0"/>
              <a:t>gobernadorcillo</a:t>
            </a:r>
            <a:r>
              <a:rPr lang="en-US" dirty="0" smtClean="0"/>
              <a:t> himself, and he is my only superior.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810000" y="3886200"/>
            <a:ext cx="2362200" cy="2514600"/>
          </a:xfrm>
          <a:prstGeom prst="wedgeRoundRectCallout">
            <a:avLst>
              <a:gd name="adj1" fmla="val -79502"/>
              <a:gd name="adj2" fmla="val 3011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Well, the show must stop! </a:t>
            </a:r>
            <a:endParaRPr lang="en-US" dirty="0"/>
          </a:p>
        </p:txBody>
      </p:sp>
      <p:pic>
        <p:nvPicPr>
          <p:cNvPr id="5" name="Picture 4" descr="soldier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200"/>
            <a:ext cx="2857500" cy="3200400"/>
          </a:xfrm>
          <a:prstGeom prst="rect">
            <a:avLst/>
          </a:prstGeom>
        </p:spPr>
      </p:pic>
      <p:pic>
        <p:nvPicPr>
          <p:cNvPr id="6" name="Picture 5" descr="don filip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9600"/>
            <a:ext cx="2971800" cy="2819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J-BJ267_rissa_DV_20120827174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95400"/>
            <a:ext cx="3327400" cy="5003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8600" y="990600"/>
            <a:ext cx="4419600" cy="4724400"/>
          </a:xfrm>
          <a:prstGeom prst="wedgeRoundRectCallout">
            <a:avLst>
              <a:gd name="adj1" fmla="val 59583"/>
              <a:gd name="adj2" fmla="val 73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“The withered and faded flower which during the day flaunted her finery,   seeking </a:t>
            </a:r>
            <a:r>
              <a:rPr lang="en-US" dirty="0" smtClean="0"/>
              <a:t>applause and </a:t>
            </a:r>
            <a:r>
              <a:rPr lang="en-US" dirty="0" smtClean="0"/>
              <a:t>full of vanity, at eventide, </a:t>
            </a:r>
            <a:r>
              <a:rPr lang="en-US" dirty="0" smtClean="0"/>
              <a:t>repentant </a:t>
            </a:r>
            <a:r>
              <a:rPr lang="en-US" dirty="0" smtClean="0"/>
              <a:t>and </a:t>
            </a:r>
            <a:r>
              <a:rPr lang="en-US" dirty="0" smtClean="0"/>
              <a:t>disenchanted, </a:t>
            </a:r>
            <a:r>
              <a:rPr lang="en-US" dirty="0" smtClean="0"/>
              <a:t>makes an effort to raise her drooping petals to the sky, seeking a little shade to hide herself and die without the mocking of the light that saw her in her splendor, without seeing the vanity of her pride, begging also that a little dew should weep upon her. The </a:t>
            </a:r>
            <a:r>
              <a:rPr lang="en-US" dirty="0" err="1" smtClean="0"/>
              <a:t>nightbiird</a:t>
            </a:r>
            <a:r>
              <a:rPr lang="en-US" dirty="0" smtClean="0"/>
              <a:t> leaves his solitary retreat, the hollow of an ancient trunk, and disturb the sad loneliness of the open places—”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81000" y="1524000"/>
            <a:ext cx="3733800" cy="4038600"/>
          </a:xfrm>
          <a:prstGeom prst="wedgeRoundRectCallout">
            <a:avLst>
              <a:gd name="adj1" fmla="val 69473"/>
              <a:gd name="adj2" fmla="val 161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 them to the town hall! (cried)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Take care that they don’t get away!</a:t>
            </a:r>
            <a:endParaRPr lang="en-US" dirty="0"/>
          </a:p>
        </p:txBody>
      </p:sp>
      <p:pic>
        <p:nvPicPr>
          <p:cNvPr id="3" name="Picture 2" descr="don fili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33400"/>
            <a:ext cx="3690764" cy="5486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8600" y="1981200"/>
            <a:ext cx="3352800" cy="3124200"/>
          </a:xfrm>
          <a:prstGeom prst="wedgeRoundRectCallout">
            <a:avLst>
              <a:gd name="adj1" fmla="val 75048"/>
              <a:gd name="adj2" fmla="val 190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what they’re good for!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To disturb the town! They don’t chase any but honest folks! Out yonder are the </a:t>
            </a:r>
            <a:r>
              <a:rPr lang="en-US" dirty="0" err="1" smtClean="0"/>
              <a:t>tulisanes</a:t>
            </a:r>
            <a:r>
              <a:rPr lang="en-US" dirty="0" smtClean="0"/>
              <a:t> and gamblers. Let’s set fire to the barracks!</a:t>
            </a:r>
            <a:endParaRPr lang="en-US" dirty="0"/>
          </a:p>
        </p:txBody>
      </p:sp>
      <p:pic>
        <p:nvPicPr>
          <p:cNvPr id="3" name="Picture 2" descr="w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14400"/>
            <a:ext cx="3952875" cy="5334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33400" y="228600"/>
            <a:ext cx="3276600" cy="2819400"/>
          </a:xfrm>
          <a:prstGeom prst="wedgeRoundRectCallout">
            <a:avLst>
              <a:gd name="adj1" fmla="val 85562"/>
              <a:gd name="adj2" fmla="val 3817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“Don’t disturb the peace!”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“Tomorrow well ask for an accounting and well get justice. Ill answer for it that we get justice!”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28600" y="3581400"/>
            <a:ext cx="3048000" cy="2743200"/>
          </a:xfrm>
          <a:prstGeom prst="wedgeRoundRectCallout">
            <a:avLst>
              <a:gd name="adj1" fmla="val 77605"/>
              <a:gd name="adj2" fmla="val 2135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“No!” they did the same thing in </a:t>
            </a:r>
            <a:r>
              <a:rPr lang="en-US" dirty="0" err="1" smtClean="0"/>
              <a:t>kalamba</a:t>
            </a:r>
            <a:r>
              <a:rPr lang="en-US" dirty="0" smtClean="0"/>
              <a:t>, the same promise was made, but the </a:t>
            </a:r>
            <a:r>
              <a:rPr lang="en-US" dirty="0" err="1" smtClean="0"/>
              <a:t>alcalde</a:t>
            </a:r>
            <a:r>
              <a:rPr lang="en-US" dirty="0" smtClean="0"/>
              <a:t> did nothing. Well take the law into our own hands! To the barracks!</a:t>
            </a:r>
            <a:endParaRPr lang="en-US" dirty="0"/>
          </a:p>
        </p:txBody>
      </p:sp>
      <p:pic>
        <p:nvPicPr>
          <p:cNvPr id="4" name="Picture 3" descr="don fili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1000"/>
            <a:ext cx="3538364" cy="3276600"/>
          </a:xfrm>
          <a:prstGeom prst="rect">
            <a:avLst/>
          </a:prstGeom>
        </p:spPr>
      </p:pic>
      <p:pic>
        <p:nvPicPr>
          <p:cNvPr id="5" name="Picture 4" descr="severa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86200"/>
            <a:ext cx="4191000" cy="27432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57200" y="533400"/>
            <a:ext cx="3276600" cy="2514600"/>
          </a:xfrm>
          <a:prstGeom prst="wedgeRectCallout">
            <a:avLst>
              <a:gd name="adj1" fmla="val 57219"/>
              <a:gd name="adj2" fmla="val 2556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Senior Ibarra, as a favor! Restrain them while I get some </a:t>
            </a:r>
            <a:r>
              <a:rPr lang="en-US" dirty="0" err="1" smtClean="0"/>
              <a:t>cuadrilleros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4876800" y="3886200"/>
            <a:ext cx="3124200" cy="2514600"/>
          </a:xfrm>
          <a:prstGeom prst="wedgeRectCallout">
            <a:avLst>
              <a:gd name="adj1" fmla="val -62906"/>
              <a:gd name="adj2" fmla="val 1875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can I do?</a:t>
            </a:r>
            <a:endParaRPr lang="en-US" dirty="0"/>
          </a:p>
        </p:txBody>
      </p:sp>
      <p:pic>
        <p:nvPicPr>
          <p:cNvPr id="4" name="Picture 3" descr="don fili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57200"/>
            <a:ext cx="4257327" cy="3124200"/>
          </a:xfrm>
          <a:prstGeom prst="rect">
            <a:avLst/>
          </a:prstGeom>
        </p:spPr>
      </p:pic>
      <p:pic>
        <p:nvPicPr>
          <p:cNvPr id="5" name="Picture 4" descr="crisostomo ibar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800"/>
            <a:ext cx="3505200" cy="31242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4800" y="1676400"/>
            <a:ext cx="3276600" cy="2743200"/>
          </a:xfrm>
          <a:prstGeom prst="wedgeRoundRectCallout">
            <a:avLst>
              <a:gd name="adj1" fmla="val 59400"/>
              <a:gd name="adj2" fmla="val 2708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“For God’s sake do something, if you can! I cant do anything.”</a:t>
            </a:r>
            <a:endParaRPr lang="en-US" dirty="0"/>
          </a:p>
        </p:txBody>
      </p:sp>
      <p:pic>
        <p:nvPicPr>
          <p:cNvPr id="3" name="Picture 2" descr="crisostomo iba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762000"/>
            <a:ext cx="4581525" cy="454818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ya consolac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3505200" cy="47244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724400" y="457200"/>
            <a:ext cx="3810000" cy="2438400"/>
          </a:xfrm>
          <a:prstGeom prst="wedgeEllipseCallout">
            <a:avLst>
              <a:gd name="adj1" fmla="val -61560"/>
              <a:gd name="adj2" fmla="val 50636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No, don't sing! </a:t>
            </a:r>
          </a:p>
          <a:p>
            <a:pPr algn="ctr"/>
            <a:r>
              <a:rPr lang="en-US" dirty="0" smtClean="0"/>
              <a:t>(in </a:t>
            </a:r>
            <a:r>
              <a:rPr lang="en-US" dirty="0" err="1" smtClean="0"/>
              <a:t>tagalog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Don’t sing! Those verses hurt me. 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4267200" cy="54102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334000" y="990600"/>
            <a:ext cx="3276600" cy="2438400"/>
          </a:xfrm>
          <a:prstGeom prst="leftArrow">
            <a:avLst>
              <a:gd name="adj1" fmla="val 41919"/>
              <a:gd name="adj2" fmla="val 2171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Aba</a:t>
            </a:r>
            <a:r>
              <a:rPr lang="en-US" dirty="0" smtClean="0"/>
              <a:t>! She talks </a:t>
            </a:r>
            <a:r>
              <a:rPr lang="en-US" dirty="0" err="1" smtClean="0"/>
              <a:t>tagalog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ya consolac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3048000" cy="44196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029200" y="838200"/>
            <a:ext cx="3124200" cy="2362200"/>
          </a:xfrm>
          <a:prstGeom prst="wedgeRoundRectCallout">
            <a:avLst>
              <a:gd name="adj1" fmla="val -71491"/>
              <a:gd name="adj2" fmla="val 2881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Dance! Dance! Dance!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J-BJ267_rissa_DV_20120827174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3327400" cy="50038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943600" y="152400"/>
            <a:ext cx="2667000" cy="2514600"/>
          </a:xfrm>
          <a:prstGeom prst="cloudCallout">
            <a:avLst>
              <a:gd name="adj1" fmla="val 4318"/>
              <a:gd name="adj2" fmla="val 3793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</a:t>
            </a:r>
            <a:r>
              <a:rPr lang="en-US" dirty="0" err="1"/>
              <a:t>S</a:t>
            </a:r>
            <a:r>
              <a:rPr lang="en-US" dirty="0" err="1" smtClean="0"/>
              <a:t>isa</a:t>
            </a:r>
            <a:r>
              <a:rPr lang="en-US" dirty="0" smtClean="0"/>
              <a:t> did not move.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After a few minutes, </a:t>
            </a:r>
            <a:r>
              <a:rPr lang="en-US" dirty="0" err="1" smtClean="0"/>
              <a:t>sisa</a:t>
            </a:r>
            <a:r>
              <a:rPr lang="en-US" dirty="0" smtClean="0"/>
              <a:t> is start to dance. 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ya consolac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3276600" cy="4572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953000" y="1371600"/>
            <a:ext cx="3733800" cy="3581400"/>
          </a:xfrm>
          <a:prstGeom prst="wedgeRoundRectCallout">
            <a:avLst>
              <a:gd name="adj1" fmla="val -69538"/>
              <a:gd name="adj2" fmla="val 33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Aha! Now you’re starting!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You’ve got to dance, you Indian.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Dance, damn you, dance! Evil to the mother who bore you! (crying) dance, or I’ll flog you to death!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fe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3200400" cy="28956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257800" y="457200"/>
            <a:ext cx="2209800" cy="1679448"/>
          </a:xfrm>
          <a:prstGeom prst="wedgeEllipseCallout">
            <a:avLst>
              <a:gd name="adj1" fmla="val -115705"/>
              <a:gd name="adj2" fmla="val 5052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Stop!</a:t>
            </a:r>
            <a:endParaRPr lang="en-US" dirty="0"/>
          </a:p>
        </p:txBody>
      </p:sp>
      <p:pic>
        <p:nvPicPr>
          <p:cNvPr id="4" name="Picture 3" descr="donya consolac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124200"/>
            <a:ext cx="2895600" cy="33528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81000" y="3657600"/>
            <a:ext cx="4267200" cy="2743200"/>
          </a:xfrm>
          <a:prstGeom prst="cloudCallout">
            <a:avLst>
              <a:gd name="adj1" fmla="val 72396"/>
              <a:gd name="adj2" fmla="val 10043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the matter with you? You haven’t even wished me good evening.”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330</TotalTime>
  <Words>1149</Words>
  <Application>Microsoft Office PowerPoint</Application>
  <PresentationFormat>On-screen Show (4:3)</PresentationFormat>
  <Paragraphs>99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CHAPTER 39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CHAPTER 40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DarkOS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39</dc:title>
  <dc:creator>DarkUser</dc:creator>
  <cp:lastModifiedBy>PC</cp:lastModifiedBy>
  <cp:revision>36</cp:revision>
  <dcterms:created xsi:type="dcterms:W3CDTF">2013-12-11T03:45:51Z</dcterms:created>
  <dcterms:modified xsi:type="dcterms:W3CDTF">2013-12-12T03:59:18Z</dcterms:modified>
</cp:coreProperties>
</file>