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92" r:id="rId22"/>
    <p:sldId id="278" r:id="rId23"/>
    <p:sldId id="279" r:id="rId24"/>
    <p:sldId id="280" r:id="rId25"/>
    <p:sldId id="281" r:id="rId26"/>
    <p:sldId id="282" r:id="rId27"/>
    <p:sldId id="283" r:id="rId28"/>
    <p:sldId id="293" r:id="rId29"/>
    <p:sldId id="284" r:id="rId30"/>
    <p:sldId id="285" r:id="rId31"/>
    <p:sldId id="286" r:id="rId32"/>
    <p:sldId id="287" r:id="rId33"/>
    <p:sldId id="294" r:id="rId34"/>
    <p:sldId id="291" r:id="rId35"/>
    <p:sldId id="288" r:id="rId36"/>
    <p:sldId id="295"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33AF061-35A0-41DF-A19B-DF4F185CDD68}" type="datetimeFigureOut">
              <a:rPr lang="en-PH" smtClean="0"/>
              <a:t>12/12/2013</a:t>
            </a:fld>
            <a:endParaRPr lang="en-PH"/>
          </a:p>
        </p:txBody>
      </p:sp>
      <p:sp>
        <p:nvSpPr>
          <p:cNvPr id="5" name="Footer Placeholder 4"/>
          <p:cNvSpPr>
            <a:spLocks noGrp="1"/>
          </p:cNvSpPr>
          <p:nvPr>
            <p:ph type="ftr" sz="quarter" idx="11"/>
          </p:nvPr>
        </p:nvSpPr>
        <p:spPr bwMode="white"/>
        <p:txBody>
          <a:bodyPr/>
          <a:lstStyle/>
          <a:p>
            <a:endParaRPr lang="en-PH"/>
          </a:p>
        </p:txBody>
      </p:sp>
      <p:sp>
        <p:nvSpPr>
          <p:cNvPr id="6" name="Slide Number Placeholder 5"/>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AF061-35A0-41DF-A19B-DF4F185CDD68}" type="datetimeFigureOut">
              <a:rPr lang="en-PH" smtClean="0"/>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AF061-35A0-41DF-A19B-DF4F185CDD68}" type="datetimeFigureOut">
              <a:rPr lang="en-PH" smtClean="0"/>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AF061-35A0-41DF-A19B-DF4F185CDD68}" type="datetimeFigureOut">
              <a:rPr lang="en-PH" smtClean="0"/>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3516346-201F-4797-9BB3-A6067310F8BB}" type="slidenum">
              <a:rPr lang="en-PH" smtClean="0"/>
              <a:t>‹#›</a:t>
            </a:fld>
            <a:endParaRPr lang="en-PH"/>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AF061-35A0-41DF-A19B-DF4F185CDD68}" type="datetimeFigureOut">
              <a:rPr lang="en-PH" smtClean="0"/>
              <a:t>12/12/2013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3516346-201F-4797-9BB3-A6067310F8BB}" type="slidenum">
              <a:rPr lang="en-PH" smtClean="0"/>
              <a:t>‹#›</a:t>
            </a:fld>
            <a:endParaRPr lang="en-PH"/>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3AF061-35A0-41DF-A19B-DF4F185CDD68}" type="datetimeFigureOut">
              <a:rPr lang="en-PH" smtClean="0"/>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3516346-201F-4797-9BB3-A6067310F8BB}" type="slidenum">
              <a:rPr lang="en-PH" smtClean="0"/>
              <a:t>‹#›</a:t>
            </a:fld>
            <a:endParaRPr lang="en-PH"/>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3AF061-35A0-41DF-A19B-DF4F185CDD68}" type="datetimeFigureOut">
              <a:rPr lang="en-PH" smtClean="0"/>
              <a:t>12/12/2013</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AF061-35A0-41DF-A19B-DF4F185CDD68}" type="datetimeFigureOut">
              <a:rPr lang="en-PH" smtClean="0"/>
              <a:t>12/12/2013</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3516346-201F-4797-9BB3-A6067310F8BB}" type="slidenum">
              <a:rPr lang="en-PH" smtClean="0"/>
              <a:t>‹#›</a:t>
            </a:fld>
            <a:endParaRPr lang="en-PH"/>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3AF061-35A0-41DF-A19B-DF4F185CDD68}" type="datetimeFigureOut">
              <a:rPr lang="en-PH" smtClean="0"/>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AF061-35A0-41DF-A19B-DF4F185CDD68}" type="datetimeFigureOut">
              <a:rPr lang="en-PH" smtClean="0"/>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3516346-201F-4797-9BB3-A6067310F8BB}" type="slidenum">
              <a:rPr lang="en-PH" smtClean="0"/>
              <a:t>‹#›</a:t>
            </a:fld>
            <a:endParaRPr lang="en-PH"/>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AF061-35A0-41DF-A19B-DF4F185CDD68}" type="datetimeFigureOut">
              <a:rPr lang="en-PH" smtClean="0"/>
              <a:t>12/12/2013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3516346-201F-4797-9BB3-A6067310F8BB}"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33AF061-35A0-41DF-A19B-DF4F185CDD68}" type="datetimeFigureOut">
              <a:rPr lang="en-PH" smtClean="0"/>
              <a:t>12/12/2013</a:t>
            </a:fld>
            <a:endParaRPr lang="en-PH"/>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PH"/>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3516346-201F-4797-9BB3-A6067310F8BB}"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1004455"/>
            <a:ext cx="9144000" cy="1200329"/>
          </a:xfrm>
          <a:prstGeom prst="rect">
            <a:avLst/>
          </a:prstGeom>
        </p:spPr>
        <p:txBody>
          <a:bodyPr wrap="square">
            <a:spAutoFit/>
          </a:bodyPr>
          <a:lstStyle/>
          <a:p>
            <a:pPr algn="ctr"/>
            <a:r>
              <a:rPr lang="en-US" sz="5400" b="1" u="sng" dirty="0" err="1" smtClean="0">
                <a:solidFill>
                  <a:schemeClr val="tx2">
                    <a:lumMod val="75000"/>
                  </a:schemeClr>
                </a:solidFill>
                <a:latin typeface="Algerian" pitchFamily="82" charset="0"/>
              </a:rPr>
              <a:t>Noli</a:t>
            </a:r>
            <a:r>
              <a:rPr lang="en-US" sz="5400" b="1" u="sng" dirty="0" smtClean="0">
                <a:solidFill>
                  <a:schemeClr val="tx2">
                    <a:lumMod val="75000"/>
                  </a:schemeClr>
                </a:solidFill>
                <a:latin typeface="Algerian" pitchFamily="82" charset="0"/>
              </a:rPr>
              <a:t> Me </a:t>
            </a:r>
            <a:r>
              <a:rPr lang="en-US" sz="5400" b="1" u="sng" dirty="0" err="1" smtClean="0">
                <a:solidFill>
                  <a:schemeClr val="tx2">
                    <a:lumMod val="75000"/>
                  </a:schemeClr>
                </a:solidFill>
                <a:latin typeface="Algerian" pitchFamily="82" charset="0"/>
              </a:rPr>
              <a:t>Tangere</a:t>
            </a:r>
            <a:endParaRPr lang="en-PH" sz="5400" u="sng" dirty="0">
              <a:solidFill>
                <a:schemeClr val="tx2">
                  <a:lumMod val="75000"/>
                </a:schemeClr>
              </a:solidFill>
              <a:latin typeface="Algerian" pitchFamily="82" charset="0"/>
            </a:endParaRPr>
          </a:p>
          <a:p>
            <a:endParaRPr lang="en-PH" dirty="0"/>
          </a:p>
        </p:txBody>
      </p:sp>
      <p:sp>
        <p:nvSpPr>
          <p:cNvPr id="3" name="TextBox 2"/>
          <p:cNvSpPr txBox="1"/>
          <p:nvPr/>
        </p:nvSpPr>
        <p:spPr>
          <a:xfrm>
            <a:off x="-6927" y="6190886"/>
            <a:ext cx="9144000" cy="646331"/>
          </a:xfrm>
          <a:prstGeom prst="rect">
            <a:avLst/>
          </a:prstGeom>
          <a:noFill/>
        </p:spPr>
        <p:txBody>
          <a:bodyPr wrap="square" rtlCol="0">
            <a:spAutoFit/>
          </a:bodyPr>
          <a:lstStyle/>
          <a:p>
            <a:pPr lvl="0" algn="ctr"/>
            <a:r>
              <a:rPr lang="en-US" sz="3600" b="1" dirty="0">
                <a:solidFill>
                  <a:srgbClr val="00B0F0"/>
                </a:solidFill>
                <a:latin typeface="AR DARLING" pitchFamily="2" charset="0"/>
              </a:rPr>
              <a:t>Jerome Shady </a:t>
            </a:r>
            <a:r>
              <a:rPr lang="en-US" sz="3600" b="1" dirty="0" err="1">
                <a:solidFill>
                  <a:srgbClr val="00B0F0"/>
                </a:solidFill>
                <a:latin typeface="AR DARLING" pitchFamily="2" charset="0"/>
              </a:rPr>
              <a:t>Monis</a:t>
            </a:r>
            <a:endParaRPr lang="en-US" sz="3600" b="1" dirty="0">
              <a:solidFill>
                <a:srgbClr val="00B0F0"/>
              </a:solidFill>
              <a:latin typeface="AR DARLING" pitchFamily="2" charset="0"/>
            </a:endParaRPr>
          </a:p>
        </p:txBody>
      </p:sp>
      <p:sp>
        <p:nvSpPr>
          <p:cNvPr id="4" name="TextBox 3"/>
          <p:cNvSpPr txBox="1"/>
          <p:nvPr/>
        </p:nvSpPr>
        <p:spPr>
          <a:xfrm>
            <a:off x="-6927" y="2209800"/>
            <a:ext cx="9144000" cy="1323439"/>
          </a:xfrm>
          <a:prstGeom prst="rect">
            <a:avLst/>
          </a:prstGeom>
          <a:noFill/>
        </p:spPr>
        <p:txBody>
          <a:bodyPr wrap="square" rtlCol="0">
            <a:spAutoFit/>
          </a:bodyPr>
          <a:lstStyle/>
          <a:p>
            <a:pPr lvl="0" algn="ctr"/>
            <a:r>
              <a:rPr lang="en-US" sz="4000" b="1" dirty="0">
                <a:solidFill>
                  <a:schemeClr val="accent1">
                    <a:lumMod val="50000"/>
                  </a:schemeClr>
                </a:solidFill>
                <a:latin typeface="AR DELANEY" pitchFamily="2" charset="0"/>
              </a:rPr>
              <a:t>Chapter LVII</a:t>
            </a:r>
            <a:endParaRPr lang="en-PH" sz="4000" dirty="0">
              <a:solidFill>
                <a:schemeClr val="accent1">
                  <a:lumMod val="50000"/>
                </a:schemeClr>
              </a:solidFill>
              <a:latin typeface="AR DELANEY" pitchFamily="2" charset="0"/>
            </a:endParaRPr>
          </a:p>
          <a:p>
            <a:pPr lvl="0" algn="ctr"/>
            <a:r>
              <a:rPr lang="en-US" sz="4000" b="1" dirty="0" err="1">
                <a:solidFill>
                  <a:schemeClr val="accent1">
                    <a:lumMod val="50000"/>
                  </a:schemeClr>
                </a:solidFill>
                <a:latin typeface="AR DELANEY" pitchFamily="2" charset="0"/>
              </a:rPr>
              <a:t>Vae</a:t>
            </a:r>
            <a:r>
              <a:rPr lang="en-US" sz="4000" b="1" dirty="0">
                <a:solidFill>
                  <a:schemeClr val="accent1">
                    <a:lumMod val="50000"/>
                  </a:schemeClr>
                </a:solidFill>
                <a:latin typeface="AR DELANEY" pitchFamily="2" charset="0"/>
              </a:rPr>
              <a:t> </a:t>
            </a:r>
            <a:r>
              <a:rPr lang="en-US" sz="4000" b="1" dirty="0" err="1">
                <a:solidFill>
                  <a:schemeClr val="accent1">
                    <a:lumMod val="50000"/>
                  </a:schemeClr>
                </a:solidFill>
                <a:latin typeface="AR DELANEY" pitchFamily="2" charset="0"/>
              </a:rPr>
              <a:t>Victis</a:t>
            </a:r>
            <a:r>
              <a:rPr lang="en-US" sz="4000" b="1" dirty="0">
                <a:solidFill>
                  <a:schemeClr val="accent1">
                    <a:lumMod val="50000"/>
                  </a:schemeClr>
                </a:solidFill>
                <a:latin typeface="AR DELANEY" pitchFamily="2" charset="0"/>
              </a:rPr>
              <a:t>!</a:t>
            </a:r>
            <a:endParaRPr lang="en-PH" sz="4000" dirty="0">
              <a:solidFill>
                <a:schemeClr val="accent1">
                  <a:lumMod val="50000"/>
                </a:schemeClr>
              </a:solidFill>
              <a:latin typeface="AR DELANEY" pitchFamily="2" charset="0"/>
            </a:endParaRPr>
          </a:p>
        </p:txBody>
      </p:sp>
    </p:spTree>
    <p:extLst>
      <p:ext uri="{BB962C8B-B14F-4D97-AF65-F5344CB8AC3E}">
        <p14:creationId xmlns:p14="http://schemas.microsoft.com/office/powerpoint/2010/main" val="20519869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28672"/>
            <a:ext cx="4572000" cy="1754326"/>
          </a:xfrm>
          <a:prstGeom prst="rect">
            <a:avLst/>
          </a:prstGeom>
        </p:spPr>
        <p:txBody>
          <a:bodyPr>
            <a:spAutoFit/>
          </a:bodyPr>
          <a:lstStyle/>
          <a:p>
            <a:r>
              <a:rPr lang="en-US" sz="5400" b="1" dirty="0"/>
              <a:t>Chapter LVIII</a:t>
            </a:r>
            <a:endParaRPr lang="en-PH" sz="5400" dirty="0"/>
          </a:p>
          <a:p>
            <a:r>
              <a:rPr lang="en-US" sz="5400" b="1" dirty="0"/>
              <a:t>The Accursed</a:t>
            </a:r>
            <a:endParaRPr lang="en-PH" sz="5400" dirty="0"/>
          </a:p>
        </p:txBody>
      </p:sp>
    </p:spTree>
    <p:extLst>
      <p:ext uri="{BB962C8B-B14F-4D97-AF65-F5344CB8AC3E}">
        <p14:creationId xmlns:p14="http://schemas.microsoft.com/office/powerpoint/2010/main" val="217625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543800" cy="4093428"/>
          </a:xfrm>
          <a:prstGeom prst="rect">
            <a:avLst/>
          </a:prstGeom>
        </p:spPr>
        <p:txBody>
          <a:bodyPr wrap="square">
            <a:spAutoFit/>
          </a:bodyPr>
          <a:lstStyle/>
          <a:p>
            <a:r>
              <a:rPr lang="en-US" sz="2000" b="1" dirty="0"/>
              <a:t>Women	</a:t>
            </a:r>
            <a:endParaRPr lang="en-PH" sz="2000" dirty="0"/>
          </a:p>
          <a:p>
            <a:r>
              <a:rPr lang="en-US" sz="2000" dirty="0"/>
              <a:t>“Don </a:t>
            </a:r>
            <a:r>
              <a:rPr lang="en-US" sz="2000" dirty="0" err="1"/>
              <a:t>Crisostomo</a:t>
            </a:r>
            <a:r>
              <a:rPr lang="en-US" sz="2000" dirty="0"/>
              <a:t> is to blame for all this,” </a:t>
            </a:r>
            <a:endParaRPr lang="en-PH" sz="2000" dirty="0"/>
          </a:p>
          <a:p>
            <a:r>
              <a:rPr lang="en-US" sz="2000" dirty="0"/>
              <a:t>At two o’clock in the afternoon an open cart drawn by two oxen stopped in front of the town hall. This was at once set upon by the people, who attempted to unhitch the oxen and destroy it. </a:t>
            </a:r>
            <a:endParaRPr lang="en-PH" sz="2000" dirty="0"/>
          </a:p>
          <a:p>
            <a:r>
              <a:rPr lang="en-US" sz="2000" b="1" dirty="0" err="1"/>
              <a:t>Capitana</a:t>
            </a:r>
            <a:r>
              <a:rPr lang="en-US" sz="2000" b="1" dirty="0"/>
              <a:t> Maria</a:t>
            </a:r>
            <a:endParaRPr lang="en-PH" sz="2000" dirty="0"/>
          </a:p>
          <a:p>
            <a:r>
              <a:rPr lang="en-US" sz="2000" dirty="0"/>
              <a:t>“Don’t do that!” </a:t>
            </a:r>
            <a:endParaRPr lang="en-PH" sz="2000" dirty="0"/>
          </a:p>
          <a:p>
            <a:r>
              <a:rPr lang="en-US" sz="2000" dirty="0"/>
              <a:t>“Do you want to make them walk?” </a:t>
            </a:r>
            <a:endParaRPr lang="en-PH" sz="2000" dirty="0"/>
          </a:p>
          <a:p>
            <a:r>
              <a:rPr lang="en-US" sz="2000" b="1" dirty="0"/>
              <a:t>Crowd</a:t>
            </a:r>
            <a:endParaRPr lang="en-PH" sz="2000" dirty="0"/>
          </a:p>
          <a:p>
            <a:r>
              <a:rPr lang="en-US" sz="2000" dirty="0"/>
              <a:t> “He’s the one that’s to blame!” </a:t>
            </a:r>
            <a:endParaRPr lang="en-PH" sz="2000" dirty="0"/>
          </a:p>
          <a:p>
            <a:r>
              <a:rPr lang="en-US" sz="2000" dirty="0"/>
              <a:t>“He’s to blame and he goes loose!” </a:t>
            </a:r>
            <a:endParaRPr lang="en-PH" sz="2000" dirty="0"/>
          </a:p>
          <a:p>
            <a:r>
              <a:rPr lang="en-US" sz="2000" b="1" dirty="0"/>
              <a:t>Ibarra </a:t>
            </a:r>
            <a:endParaRPr lang="en-PH" sz="2000" dirty="0"/>
          </a:p>
          <a:p>
            <a:r>
              <a:rPr lang="en-US" sz="2000" dirty="0"/>
              <a:t> “Bind me, and bind me well, elbow to elbow,” </a:t>
            </a:r>
            <a:endParaRPr lang="en-PH" sz="2000" dirty="0"/>
          </a:p>
        </p:txBody>
      </p:sp>
    </p:spTree>
    <p:extLst>
      <p:ext uri="{BB962C8B-B14F-4D97-AF65-F5344CB8AC3E}">
        <p14:creationId xmlns:p14="http://schemas.microsoft.com/office/powerpoint/2010/main" val="95455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620000" cy="4093428"/>
          </a:xfrm>
          <a:prstGeom prst="rect">
            <a:avLst/>
          </a:prstGeom>
        </p:spPr>
        <p:txBody>
          <a:bodyPr wrap="square">
            <a:spAutoFit/>
          </a:bodyPr>
          <a:lstStyle/>
          <a:p>
            <a:r>
              <a:rPr lang="en-US" sz="2000" b="1" dirty="0"/>
              <a:t>Soldier</a:t>
            </a:r>
            <a:endParaRPr lang="en-PH" sz="2000" dirty="0"/>
          </a:p>
          <a:p>
            <a:r>
              <a:rPr lang="en-US" sz="2000" dirty="0"/>
              <a:t>“We haven’t any order.” </a:t>
            </a:r>
            <a:endParaRPr lang="en-PH" sz="2000" dirty="0"/>
          </a:p>
          <a:p>
            <a:r>
              <a:rPr lang="en-US" sz="2000" b="1" dirty="0"/>
              <a:t>Ibarra</a:t>
            </a:r>
            <a:endParaRPr lang="en-PH" sz="2000" dirty="0"/>
          </a:p>
          <a:p>
            <a:r>
              <a:rPr lang="en-US" sz="2000" dirty="0"/>
              <a:t>“Bind me!” And the soldiers obeyed. </a:t>
            </a:r>
            <a:endParaRPr lang="en-PH" sz="2000" dirty="0"/>
          </a:p>
          <a:p>
            <a:r>
              <a:rPr lang="en-US" sz="2000" b="1" dirty="0" err="1"/>
              <a:t>Doray</a:t>
            </a:r>
            <a:endParaRPr lang="en-PH" sz="2000" dirty="0"/>
          </a:p>
          <a:p>
            <a:r>
              <a:rPr lang="en-US" sz="2000" dirty="0"/>
              <a:t> “Look what you’ve done to my husband and my son!”  </a:t>
            </a:r>
            <a:endParaRPr lang="en-PH" sz="2000" dirty="0"/>
          </a:p>
          <a:p>
            <a:r>
              <a:rPr lang="en-US" sz="2000" b="1" dirty="0"/>
              <a:t>Mother in law of </a:t>
            </a:r>
            <a:r>
              <a:rPr lang="en-US" sz="2000" b="1" dirty="0" err="1"/>
              <a:t>Andong</a:t>
            </a:r>
            <a:endParaRPr lang="en-PH" sz="2000" dirty="0"/>
          </a:p>
          <a:p>
            <a:r>
              <a:rPr lang="en-US" sz="2000" dirty="0"/>
              <a:t>“You’re a coward" </a:t>
            </a:r>
            <a:endParaRPr lang="en-PH" sz="2000" dirty="0"/>
          </a:p>
          <a:p>
            <a:r>
              <a:rPr lang="en-US" sz="2000" dirty="0"/>
              <a:t>“While others were fighting for you, you hid yourself, coward!”</a:t>
            </a:r>
            <a:endParaRPr lang="en-PH" sz="2000" dirty="0"/>
          </a:p>
          <a:p>
            <a:r>
              <a:rPr lang="en-US" sz="2000" b="1" dirty="0"/>
              <a:t>Old man </a:t>
            </a:r>
            <a:endParaRPr lang="en-PH" sz="2000" dirty="0"/>
          </a:p>
          <a:p>
            <a:r>
              <a:rPr lang="en-US" sz="2000" dirty="0"/>
              <a:t>“May you be accursed!” </a:t>
            </a:r>
            <a:endParaRPr lang="en-PH" sz="2000" dirty="0"/>
          </a:p>
          <a:p>
            <a:r>
              <a:rPr lang="en-US" sz="2000" dirty="0"/>
              <a:t>“Accursed be the gold amassed by your family to disturb our peace! Accursed! Accursed!” </a:t>
            </a:r>
            <a:endParaRPr lang="en-PH" sz="2000" dirty="0"/>
          </a:p>
        </p:txBody>
      </p:sp>
    </p:spTree>
    <p:extLst>
      <p:ext uri="{BB962C8B-B14F-4D97-AF65-F5344CB8AC3E}">
        <p14:creationId xmlns:p14="http://schemas.microsoft.com/office/powerpoint/2010/main" val="93776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7467600" cy="3170099"/>
          </a:xfrm>
          <a:prstGeom prst="rect">
            <a:avLst/>
          </a:prstGeom>
        </p:spPr>
        <p:txBody>
          <a:bodyPr wrap="square">
            <a:spAutoFit/>
          </a:bodyPr>
          <a:lstStyle/>
          <a:p>
            <a:r>
              <a:rPr lang="en-US" sz="2000" b="1" dirty="0"/>
              <a:t>Relative of Albino</a:t>
            </a:r>
            <a:endParaRPr lang="en-PH" sz="2000" dirty="0"/>
          </a:p>
          <a:p>
            <a:r>
              <a:rPr lang="en-US" sz="2000" dirty="0"/>
              <a:t>“May they hang you, heretic!”. </a:t>
            </a:r>
            <a:endParaRPr lang="en-PH" sz="2000" dirty="0"/>
          </a:p>
          <a:p>
            <a:r>
              <a:rPr lang="en-US" sz="2000" dirty="0"/>
              <a:t> </a:t>
            </a:r>
            <a:endParaRPr lang="en-PH" sz="2000" dirty="0"/>
          </a:p>
          <a:p>
            <a:r>
              <a:rPr lang="en-US" sz="2000" b="1" dirty="0" err="1"/>
              <a:t>Tasio</a:t>
            </a:r>
            <a:r>
              <a:rPr lang="en-US" sz="2000" b="1" dirty="0"/>
              <a:t>, </a:t>
            </a:r>
            <a:endParaRPr lang="en-PH" sz="2000" dirty="0"/>
          </a:p>
          <a:p>
            <a:r>
              <a:rPr lang="en-US" sz="2000" dirty="0"/>
              <a:t>The old man followed the cart with his gaze until it disappeared in the distance and then remained for some time afterward with his head bowed, deep in thought. Then he stood up and laboriously made his way toward his house, pausing to rest at every step. On the following day some herdsmen found him dead on the very threshold of his solitary home. </a:t>
            </a:r>
            <a:endParaRPr lang="en-PH" sz="2000" dirty="0"/>
          </a:p>
        </p:txBody>
      </p:sp>
    </p:spTree>
    <p:extLst>
      <p:ext uri="{BB962C8B-B14F-4D97-AF65-F5344CB8AC3E}">
        <p14:creationId xmlns:p14="http://schemas.microsoft.com/office/powerpoint/2010/main" val="391652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64" y="1752600"/>
            <a:ext cx="6172200" cy="2585323"/>
          </a:xfrm>
          <a:prstGeom prst="rect">
            <a:avLst/>
          </a:prstGeom>
        </p:spPr>
        <p:txBody>
          <a:bodyPr wrap="square">
            <a:spAutoFit/>
          </a:bodyPr>
          <a:lstStyle/>
          <a:p>
            <a:r>
              <a:rPr lang="en-US" sz="5400" b="1" dirty="0"/>
              <a:t>Chapter LIX</a:t>
            </a:r>
            <a:endParaRPr lang="en-PH" sz="5400" dirty="0"/>
          </a:p>
          <a:p>
            <a:r>
              <a:rPr lang="en-US" sz="5400" b="1" dirty="0"/>
              <a:t>Patriotism and Private Interests</a:t>
            </a:r>
            <a:endParaRPr lang="en-PH" sz="5400" dirty="0"/>
          </a:p>
        </p:txBody>
      </p:sp>
    </p:spTree>
    <p:extLst>
      <p:ext uri="{BB962C8B-B14F-4D97-AF65-F5344CB8AC3E}">
        <p14:creationId xmlns:p14="http://schemas.microsoft.com/office/powerpoint/2010/main" val="182207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391400" cy="3477875"/>
          </a:xfrm>
          <a:prstGeom prst="rect">
            <a:avLst/>
          </a:prstGeom>
        </p:spPr>
        <p:txBody>
          <a:bodyPr wrap="square">
            <a:spAutoFit/>
          </a:bodyPr>
          <a:lstStyle/>
          <a:p>
            <a:r>
              <a:rPr lang="en-US" sz="2000" b="1" dirty="0"/>
              <a:t>Friar</a:t>
            </a:r>
            <a:endParaRPr lang="en-PH" sz="2000" dirty="0"/>
          </a:p>
          <a:p>
            <a:r>
              <a:rPr lang="en-US" sz="2000" dirty="0"/>
              <a:t> “</a:t>
            </a:r>
            <a:r>
              <a:rPr lang="en-US" sz="2000" i="1" dirty="0"/>
              <a:t>A </a:t>
            </a:r>
            <a:r>
              <a:rPr lang="en-US" sz="2000" i="1" dirty="0" err="1"/>
              <a:t>Te</a:t>
            </a:r>
            <a:r>
              <a:rPr lang="en-US" sz="2000" i="1" dirty="0"/>
              <a:t> Deum! A </a:t>
            </a:r>
            <a:r>
              <a:rPr lang="en-US" sz="2000" i="1" dirty="0" err="1"/>
              <a:t>Te</a:t>
            </a:r>
            <a:r>
              <a:rPr lang="en-US" sz="2000" i="1" dirty="0"/>
              <a:t> Deum!</a:t>
            </a:r>
            <a:r>
              <a:rPr lang="en-US" sz="2000" dirty="0"/>
              <a:t>”. </a:t>
            </a:r>
            <a:endParaRPr lang="en-PH" sz="2000" dirty="0"/>
          </a:p>
          <a:p>
            <a:r>
              <a:rPr lang="en-US" sz="2000" dirty="0"/>
              <a:t> “Amen!” “Viva </a:t>
            </a:r>
            <a:r>
              <a:rPr lang="en-US" sz="2000" dirty="0" err="1"/>
              <a:t>Salvi</a:t>
            </a:r>
            <a:r>
              <a:rPr lang="en-US" sz="2000" dirty="0"/>
              <a:t>!” “Amen!” </a:t>
            </a:r>
            <a:endParaRPr lang="en-PH" sz="2000" dirty="0"/>
          </a:p>
          <a:p>
            <a:r>
              <a:rPr lang="en-US" sz="2000" dirty="0"/>
              <a:t>In another convent they talked differently. </a:t>
            </a:r>
            <a:endParaRPr lang="en-PH" sz="2000" dirty="0"/>
          </a:p>
          <a:p>
            <a:r>
              <a:rPr lang="en-US" sz="2000" dirty="0"/>
              <a:t>“You see, now, that fellow is a pupil of the Jesuits. The filibusters come from the </a:t>
            </a:r>
            <a:r>
              <a:rPr lang="en-US" sz="2000" dirty="0" err="1"/>
              <a:t>Ateneo</a:t>
            </a:r>
            <a:r>
              <a:rPr lang="en-US" sz="2000" dirty="0"/>
              <a:t>.” </a:t>
            </a:r>
            <a:endParaRPr lang="en-PH" sz="2000" dirty="0"/>
          </a:p>
          <a:p>
            <a:r>
              <a:rPr lang="en-US" sz="2000" dirty="0"/>
              <a:t>“And the anti-friars.” </a:t>
            </a:r>
            <a:endParaRPr lang="en-PH" sz="2000" dirty="0"/>
          </a:p>
          <a:p>
            <a:r>
              <a:rPr lang="en-US" sz="2000" dirty="0"/>
              <a:t>“I told you so. The Jesuits are ruining the country, they’re corrupting the youth, but they are tolerated because they trace a few scrawls on a piece of paper when there is an earthquake.” </a:t>
            </a:r>
            <a:endParaRPr lang="en-PH" sz="2000" dirty="0"/>
          </a:p>
          <a:p>
            <a:r>
              <a:rPr lang="en-US" sz="2000" dirty="0"/>
              <a:t>“And God knows how they are made!” </a:t>
            </a:r>
            <a:endParaRPr lang="en-PH" sz="2000" dirty="0"/>
          </a:p>
        </p:txBody>
      </p:sp>
    </p:spTree>
    <p:extLst>
      <p:ext uri="{BB962C8B-B14F-4D97-AF65-F5344CB8AC3E}">
        <p14:creationId xmlns:p14="http://schemas.microsoft.com/office/powerpoint/2010/main" val="381604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15200" cy="3477875"/>
          </a:xfrm>
          <a:prstGeom prst="rect">
            <a:avLst/>
          </a:prstGeom>
        </p:spPr>
        <p:txBody>
          <a:bodyPr wrap="square">
            <a:spAutoFit/>
          </a:bodyPr>
          <a:lstStyle/>
          <a:p>
            <a:r>
              <a:rPr lang="en-US" sz="2000" b="1" dirty="0"/>
              <a:t>Woman</a:t>
            </a:r>
            <a:endParaRPr lang="en-PH" sz="2000" dirty="0"/>
          </a:p>
          <a:p>
            <a:r>
              <a:rPr lang="en-US" sz="2000" dirty="0"/>
              <a:t> “Ay, Virgin of </a:t>
            </a:r>
            <a:r>
              <a:rPr lang="en-US" sz="2000" dirty="0" err="1"/>
              <a:t>Antipolo</a:t>
            </a:r>
            <a:r>
              <a:rPr lang="en-US" sz="2000" dirty="0"/>
              <a:t>!”  “Ay,</a:t>
            </a:r>
            <a:endParaRPr lang="en-PH" sz="2000" dirty="0"/>
          </a:p>
          <a:p>
            <a:r>
              <a:rPr lang="en-US" sz="2000" dirty="0"/>
              <a:t>Virgin of the Rosary and of the Girdle! </a:t>
            </a:r>
            <a:endParaRPr lang="en-PH" sz="2000" dirty="0"/>
          </a:p>
          <a:p>
            <a:r>
              <a:rPr lang="en-US" sz="2000" dirty="0"/>
              <a:t>Ay, ay! Our Lady of </a:t>
            </a:r>
            <a:r>
              <a:rPr lang="en-US" sz="2000" dirty="0" err="1"/>
              <a:t>Novaliches</a:t>
            </a:r>
            <a:r>
              <a:rPr lang="en-US" sz="2000" dirty="0"/>
              <a:t>!” </a:t>
            </a:r>
            <a:endParaRPr lang="en-PH" sz="2000" dirty="0"/>
          </a:p>
          <a:p>
            <a:r>
              <a:rPr lang="en-US" sz="2000" b="1" dirty="0"/>
              <a:t>Elder Daughters</a:t>
            </a:r>
            <a:endParaRPr lang="en-PH" sz="2000" dirty="0"/>
          </a:p>
          <a:p>
            <a:r>
              <a:rPr lang="en-US" sz="2000" dirty="0"/>
              <a:t>“Mother!” </a:t>
            </a:r>
            <a:endParaRPr lang="en-PH" sz="2000" dirty="0"/>
          </a:p>
          <a:p>
            <a:r>
              <a:rPr lang="en-US" sz="2000" dirty="0"/>
              <a:t>“I told you so!” </a:t>
            </a:r>
            <a:endParaRPr lang="en-PH" sz="2000" dirty="0"/>
          </a:p>
          <a:p>
            <a:r>
              <a:rPr lang="en-US" sz="2000" dirty="0"/>
              <a:t>“I told you so! Ay, Virgin of </a:t>
            </a:r>
            <a:r>
              <a:rPr lang="en-US" sz="2000" dirty="0" err="1"/>
              <a:t>Carmen,ay</a:t>
            </a:r>
            <a:r>
              <a:rPr lang="en-US" sz="2000" dirty="0"/>
              <a:t>!” </a:t>
            </a:r>
            <a:endParaRPr lang="en-PH" sz="2000" dirty="0"/>
          </a:p>
          <a:p>
            <a:r>
              <a:rPr lang="en-US" sz="2000" dirty="0"/>
              <a:t>To this Capitan </a:t>
            </a:r>
            <a:r>
              <a:rPr lang="en-US" sz="2000" dirty="0" err="1"/>
              <a:t>Tinong</a:t>
            </a:r>
            <a:r>
              <a:rPr lang="en-US" sz="2000" dirty="0"/>
              <a:t> did not know what to reply. </a:t>
            </a:r>
            <a:r>
              <a:rPr lang="en-US" sz="2000" dirty="0" err="1"/>
              <a:t>Capitana</a:t>
            </a:r>
            <a:r>
              <a:rPr lang="en-US" sz="2000" dirty="0"/>
              <a:t> </a:t>
            </a:r>
            <a:r>
              <a:rPr lang="en-US" sz="2000" dirty="0" err="1"/>
              <a:t>Tinchang</a:t>
            </a:r>
            <a:r>
              <a:rPr lang="en-US" sz="2000" dirty="0"/>
              <a:t>, however, was not satisfied with this victory, but wished to silence him completely. So she approached him with clenched fists.</a:t>
            </a:r>
            <a:endParaRPr lang="en-PH" sz="2000" dirty="0"/>
          </a:p>
        </p:txBody>
      </p:sp>
    </p:spTree>
    <p:extLst>
      <p:ext uri="{BB962C8B-B14F-4D97-AF65-F5344CB8AC3E}">
        <p14:creationId xmlns:p14="http://schemas.microsoft.com/office/powerpoint/2010/main" val="392625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162800" cy="3477875"/>
          </a:xfrm>
          <a:prstGeom prst="rect">
            <a:avLst/>
          </a:prstGeom>
        </p:spPr>
        <p:txBody>
          <a:bodyPr wrap="square">
            <a:spAutoFit/>
          </a:bodyPr>
          <a:lstStyle/>
          <a:p>
            <a:r>
              <a:rPr lang="en-US" sz="2000" b="1" dirty="0" err="1"/>
              <a:t>Capitana</a:t>
            </a:r>
            <a:r>
              <a:rPr lang="en-US" sz="2000" b="1" dirty="0"/>
              <a:t> </a:t>
            </a:r>
            <a:r>
              <a:rPr lang="en-US" sz="2000" b="1" dirty="0" err="1"/>
              <a:t>Tinchang</a:t>
            </a:r>
            <a:endParaRPr lang="en-PH" sz="2000" dirty="0"/>
          </a:p>
          <a:p>
            <a:r>
              <a:rPr lang="en-US" sz="2000" dirty="0"/>
              <a:t> “Is this what I’ve worked for, year after year, toiling and saving, that you by your stupidity may throw away the fruits of my labor?” </a:t>
            </a:r>
            <a:endParaRPr lang="en-PH" sz="2000" dirty="0"/>
          </a:p>
          <a:p>
            <a:r>
              <a:rPr lang="en-US" sz="2000" dirty="0"/>
              <a:t> “Ay, if I were a man, if I were a man!” </a:t>
            </a:r>
            <a:endParaRPr lang="en-PH" sz="2000" dirty="0"/>
          </a:p>
          <a:p>
            <a:r>
              <a:rPr lang="en-US" sz="2000" b="1" dirty="0"/>
              <a:t>Capitan </a:t>
            </a:r>
            <a:r>
              <a:rPr lang="en-US" sz="2000" b="1" dirty="0" err="1"/>
              <a:t>Tinong</a:t>
            </a:r>
            <a:endParaRPr lang="en-PH" sz="2000" dirty="0"/>
          </a:p>
          <a:p>
            <a:r>
              <a:rPr lang="en-US" sz="2000" dirty="0"/>
              <a:t>“Well, if you were a man,”  </a:t>
            </a:r>
            <a:endParaRPr lang="en-PH" sz="2000" dirty="0"/>
          </a:p>
          <a:p>
            <a:r>
              <a:rPr lang="en-US" sz="2000" dirty="0"/>
              <a:t>“What would you do?” </a:t>
            </a:r>
            <a:endParaRPr lang="en-PH" sz="2000" dirty="0"/>
          </a:p>
          <a:p>
            <a:r>
              <a:rPr lang="en-US" sz="2000" b="1" dirty="0" err="1"/>
              <a:t>Capitana</a:t>
            </a:r>
            <a:r>
              <a:rPr lang="en-US" sz="2000" b="1" dirty="0"/>
              <a:t> </a:t>
            </a:r>
            <a:r>
              <a:rPr lang="en-US" sz="2000" b="1" dirty="0" err="1"/>
              <a:t>Tinchang</a:t>
            </a:r>
            <a:endParaRPr lang="en-PH" sz="2000" dirty="0"/>
          </a:p>
          <a:p>
            <a:r>
              <a:rPr lang="en-US" sz="2000" dirty="0"/>
              <a:t>“What would I do? </a:t>
            </a:r>
            <a:endParaRPr lang="en-PH" sz="2000" dirty="0"/>
          </a:p>
          <a:p>
            <a:r>
              <a:rPr lang="en-US" sz="2000" dirty="0"/>
              <a:t>Well—well—well, this very minute I’d go to the Captain-General and offer to fight against the rebels, this very minute!” </a:t>
            </a:r>
            <a:endParaRPr lang="en-PH" sz="2000" dirty="0"/>
          </a:p>
        </p:txBody>
      </p:sp>
    </p:spTree>
    <p:extLst>
      <p:ext uri="{BB962C8B-B14F-4D97-AF65-F5344CB8AC3E}">
        <p14:creationId xmlns:p14="http://schemas.microsoft.com/office/powerpoint/2010/main" val="426611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620000" cy="5016758"/>
          </a:xfrm>
          <a:prstGeom prst="rect">
            <a:avLst/>
          </a:prstGeom>
        </p:spPr>
        <p:txBody>
          <a:bodyPr wrap="square">
            <a:spAutoFit/>
          </a:bodyPr>
          <a:lstStyle/>
          <a:p>
            <a:r>
              <a:rPr lang="en-US" sz="2000" b="1" dirty="0"/>
              <a:t>Capitan </a:t>
            </a:r>
            <a:r>
              <a:rPr lang="en-US" sz="2000" b="1" dirty="0" err="1"/>
              <a:t>Tinong</a:t>
            </a:r>
            <a:endParaRPr lang="en-PH" sz="2000" dirty="0"/>
          </a:p>
          <a:p>
            <a:r>
              <a:rPr lang="en-US" sz="2000" dirty="0"/>
              <a:t>’ Don’t you see it? There isn’t any more rebellion.” </a:t>
            </a:r>
            <a:endParaRPr lang="en-PH" sz="2000" dirty="0"/>
          </a:p>
          <a:p>
            <a:r>
              <a:rPr lang="en-US" sz="2000" b="1" dirty="0" err="1"/>
              <a:t>Capitana</a:t>
            </a:r>
            <a:r>
              <a:rPr lang="en-US" sz="2000" b="1" dirty="0"/>
              <a:t> </a:t>
            </a:r>
            <a:r>
              <a:rPr lang="en-US" sz="2000" b="1" dirty="0" err="1"/>
              <a:t>Tinchang</a:t>
            </a:r>
            <a:endParaRPr lang="en-PH" sz="2000" dirty="0"/>
          </a:p>
          <a:p>
            <a:r>
              <a:rPr lang="en-US" sz="2000" dirty="0"/>
              <a:t>“That doesn’t matter! You ought to offer yourself as they did in ' they saved themselves.” </a:t>
            </a:r>
            <a:endParaRPr lang="en-PH" sz="2000" dirty="0"/>
          </a:p>
          <a:p>
            <a:r>
              <a:rPr lang="en-US" sz="2000" b="1" dirty="0"/>
              <a:t>Capitan </a:t>
            </a:r>
            <a:r>
              <a:rPr lang="en-US" sz="2000" b="1" dirty="0" err="1"/>
              <a:t>Tinong</a:t>
            </a:r>
            <a:endParaRPr lang="en-PH" sz="2000" dirty="0"/>
          </a:p>
          <a:p>
            <a:r>
              <a:rPr lang="en-US" sz="2000" dirty="0"/>
              <a:t>“Yes, that’s what was done by Padre Burg” </a:t>
            </a:r>
            <a:endParaRPr lang="en-PH" sz="2000" dirty="0"/>
          </a:p>
          <a:p>
            <a:r>
              <a:rPr lang="en-US" sz="2000" dirty="0"/>
              <a:t>But he was unable to finish this name, for his wife ran to him and slapped her hand over his mouth. </a:t>
            </a:r>
            <a:endParaRPr lang="en-PH" sz="2000" dirty="0"/>
          </a:p>
          <a:p>
            <a:r>
              <a:rPr lang="en-US" sz="2000" b="1" dirty="0" err="1"/>
              <a:t>Capitana</a:t>
            </a:r>
            <a:r>
              <a:rPr lang="en-US" sz="2000" b="1" dirty="0"/>
              <a:t> </a:t>
            </a:r>
            <a:r>
              <a:rPr lang="en-US" sz="2000" b="1" dirty="0" err="1"/>
              <a:t>Tinchang</a:t>
            </a:r>
            <a:endParaRPr lang="en-PH" sz="2000" dirty="0"/>
          </a:p>
          <a:p>
            <a:r>
              <a:rPr lang="en-US" sz="2000" dirty="0"/>
              <a:t>“Shut up! </a:t>
            </a:r>
            <a:endParaRPr lang="en-PH" sz="2000" dirty="0"/>
          </a:p>
          <a:p>
            <a:r>
              <a:rPr lang="en-US" sz="2000" b="1" dirty="0"/>
              <a:t>Capitan </a:t>
            </a:r>
            <a:r>
              <a:rPr lang="en-US" sz="2000" b="1" dirty="0" err="1"/>
              <a:t>Tinong</a:t>
            </a:r>
            <a:endParaRPr lang="en-PH" sz="2000" dirty="0"/>
          </a:p>
          <a:p>
            <a:r>
              <a:rPr lang="en-US" sz="2000" dirty="0"/>
              <a:t>Keep quiet!” </a:t>
            </a:r>
            <a:endParaRPr lang="en-PH" sz="2000" dirty="0"/>
          </a:p>
          <a:p>
            <a:r>
              <a:rPr lang="en-US" sz="2000" b="1" dirty="0"/>
              <a:t>Don </a:t>
            </a:r>
            <a:r>
              <a:rPr lang="en-US" sz="2000" b="1" dirty="0" err="1"/>
              <a:t>Primitivo</a:t>
            </a:r>
            <a:r>
              <a:rPr lang="en-US" sz="2000" b="1" dirty="0"/>
              <a:t> </a:t>
            </a:r>
            <a:endParaRPr lang="en-PH" sz="2000" dirty="0"/>
          </a:p>
          <a:p>
            <a:r>
              <a:rPr lang="en-US" sz="2000" dirty="0"/>
              <a:t>“</a:t>
            </a:r>
            <a:r>
              <a:rPr lang="la-Latn" sz="2000" i="1" dirty="0"/>
              <a:t>Quid video?</a:t>
            </a:r>
            <a:r>
              <a:rPr lang="en-US" sz="2000" dirty="0"/>
              <a:t>” </a:t>
            </a:r>
            <a:endParaRPr lang="en-PH" sz="2000" dirty="0"/>
          </a:p>
          <a:p>
            <a:r>
              <a:rPr lang="en-US" sz="2000" dirty="0"/>
              <a:t>“What’s happening? </a:t>
            </a:r>
            <a:r>
              <a:rPr lang="la-Latn" sz="2000" i="1" dirty="0"/>
              <a:t>Quare?</a:t>
            </a:r>
            <a:r>
              <a:rPr lang="en-US" sz="2000" dirty="0"/>
              <a:t>”</a:t>
            </a:r>
            <a:endParaRPr lang="en-PH" sz="2000" dirty="0"/>
          </a:p>
        </p:txBody>
      </p:sp>
    </p:spTree>
    <p:extLst>
      <p:ext uri="{BB962C8B-B14F-4D97-AF65-F5344CB8AC3E}">
        <p14:creationId xmlns:p14="http://schemas.microsoft.com/office/powerpoint/2010/main" val="264040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7391400" cy="5016758"/>
          </a:xfrm>
          <a:prstGeom prst="rect">
            <a:avLst/>
          </a:prstGeom>
        </p:spPr>
        <p:txBody>
          <a:bodyPr wrap="square">
            <a:spAutoFit/>
          </a:bodyPr>
          <a:lstStyle/>
          <a:p>
            <a:r>
              <a:rPr lang="en-US" sz="2000" b="1" dirty="0"/>
              <a:t>Woman</a:t>
            </a:r>
            <a:endParaRPr lang="en-PH" sz="2000" dirty="0"/>
          </a:p>
          <a:p>
            <a:r>
              <a:rPr lang="en-US" sz="2000" dirty="0"/>
              <a:t>“Ay, cousin!” </a:t>
            </a:r>
            <a:endParaRPr lang="en-PH" sz="2000" dirty="0"/>
          </a:p>
          <a:p>
            <a:r>
              <a:rPr lang="en-US" sz="2000" dirty="0"/>
              <a:t>“I’ve sent for you because I don’t know what’s going to become of us. </a:t>
            </a:r>
            <a:endParaRPr lang="en-PH" sz="2000" dirty="0"/>
          </a:p>
          <a:p>
            <a:r>
              <a:rPr lang="en-US" sz="2000" dirty="0"/>
              <a:t>What do you advise? Speak, you’ve studied Latin and know how to argue.” </a:t>
            </a:r>
            <a:endParaRPr lang="en-PH" sz="2000" dirty="0"/>
          </a:p>
          <a:p>
            <a:r>
              <a:rPr lang="en-US" sz="2000" b="1" dirty="0"/>
              <a:t>Don </a:t>
            </a:r>
            <a:r>
              <a:rPr lang="en-US" sz="2000" b="1" dirty="0" err="1"/>
              <a:t>Primitivo</a:t>
            </a:r>
            <a:r>
              <a:rPr lang="en-US" sz="2000" b="1" dirty="0"/>
              <a:t> </a:t>
            </a:r>
            <a:endParaRPr lang="en-PH" sz="2000" dirty="0"/>
          </a:p>
          <a:p>
            <a:r>
              <a:rPr lang="en-US" sz="2000" dirty="0"/>
              <a:t>“But first,"</a:t>
            </a:r>
            <a:endParaRPr lang="en-PH" sz="2000" dirty="0"/>
          </a:p>
          <a:p>
            <a:r>
              <a:rPr lang="en-US" sz="2000" dirty="0"/>
              <a:t> “Why do you weep? </a:t>
            </a:r>
            <a:r>
              <a:rPr lang="la-Latn" sz="2000" i="1" dirty="0"/>
              <a:t>Ubinam gentium sumus?</a:t>
            </a:r>
            <a:r>
              <a:rPr lang="en-US" sz="2000" dirty="0"/>
              <a:t>"</a:t>
            </a:r>
            <a:endParaRPr lang="en-PH" sz="2000" dirty="0"/>
          </a:p>
          <a:p>
            <a:r>
              <a:rPr lang="en-US" sz="2000" dirty="0"/>
              <a:t>“You’ve already heard of the uprising?” </a:t>
            </a:r>
            <a:endParaRPr lang="en-PH" sz="2000" dirty="0"/>
          </a:p>
          <a:p>
            <a:r>
              <a:rPr lang="en-US" sz="2000" b="1" dirty="0"/>
              <a:t>Woman</a:t>
            </a:r>
            <a:endParaRPr lang="en-PH" sz="2000" dirty="0"/>
          </a:p>
          <a:p>
            <a:r>
              <a:rPr lang="en-US" sz="2000" dirty="0"/>
              <a:t>What! Does Don </a:t>
            </a:r>
            <a:r>
              <a:rPr lang="en-US" sz="2000" dirty="0" err="1"/>
              <a:t>Crisostomo</a:t>
            </a:r>
            <a:r>
              <a:rPr lang="en-US" sz="2000" dirty="0"/>
              <a:t> owe you anything?” </a:t>
            </a:r>
            <a:endParaRPr lang="en-PH" sz="2000" dirty="0"/>
          </a:p>
          <a:p>
            <a:r>
              <a:rPr lang="en-US" sz="2000" b="1" dirty="0"/>
              <a:t>Capitan </a:t>
            </a:r>
            <a:r>
              <a:rPr lang="en-US" sz="2000" b="1" dirty="0" err="1"/>
              <a:t>Tinong</a:t>
            </a:r>
            <a:r>
              <a:rPr lang="en-US" sz="2000" dirty="0"/>
              <a:t> </a:t>
            </a:r>
            <a:endParaRPr lang="en-PH" sz="2000" dirty="0"/>
          </a:p>
          <a:p>
            <a:r>
              <a:rPr lang="en-US" sz="2000" dirty="0"/>
              <a:t> “Cousin, don’t talk to us in Latin now. You know that we’re not philosophers like you. Let’s talk in Spanish or Tagalog. Give us some advice.”</a:t>
            </a:r>
            <a:endParaRPr lang="en-PH" sz="2000" dirty="0"/>
          </a:p>
          <a:p>
            <a:r>
              <a:rPr lang="en-US" sz="2000" dirty="0"/>
              <a:t> </a:t>
            </a:r>
            <a:endParaRPr lang="en-PH" sz="2000" dirty="0"/>
          </a:p>
        </p:txBody>
      </p:sp>
    </p:spTree>
    <p:extLst>
      <p:ext uri="{BB962C8B-B14F-4D97-AF65-F5344CB8AC3E}">
        <p14:creationId xmlns:p14="http://schemas.microsoft.com/office/powerpoint/2010/main" val="34596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010400" cy="2862322"/>
          </a:xfrm>
          <a:prstGeom prst="rect">
            <a:avLst/>
          </a:prstGeom>
        </p:spPr>
        <p:txBody>
          <a:bodyPr wrap="square">
            <a:spAutoFit/>
          </a:bodyPr>
          <a:lstStyle/>
          <a:p>
            <a:r>
              <a:rPr lang="en-US" sz="2000" dirty="0"/>
              <a:t>Guards with forbidding men faced back and front, in front of the door of the town hall, threatening with their rifle-butts the bold urchins who rose on tiptoe or climbed up on one another to see through the bars. </a:t>
            </a:r>
            <a:endParaRPr lang="en-PH" sz="2000" dirty="0"/>
          </a:p>
          <a:p>
            <a:r>
              <a:rPr lang="en-US" sz="2000" dirty="0"/>
              <a:t>The </a:t>
            </a:r>
            <a:r>
              <a:rPr lang="en-US" sz="2000" dirty="0" err="1"/>
              <a:t>gobernadorcillo</a:t>
            </a:r>
            <a:r>
              <a:rPr lang="en-US" sz="2000" dirty="0"/>
              <a:t> was very compunctious. His seat, that large chair placed under his Majesty’s portrait, was vacant, being apparently intended for someone else. About nine o’clock the curate arrived, pale and scowling.</a:t>
            </a:r>
            <a:endParaRPr lang="en-PH" sz="2000" dirty="0"/>
          </a:p>
          <a:p>
            <a:r>
              <a:rPr lang="en-US" sz="2000" dirty="0"/>
              <a:t> </a:t>
            </a:r>
            <a:endParaRPr lang="en-PH" sz="2000" dirty="0"/>
          </a:p>
        </p:txBody>
      </p:sp>
    </p:spTree>
    <p:extLst>
      <p:ext uri="{BB962C8B-B14F-4D97-AF65-F5344CB8AC3E}">
        <p14:creationId xmlns:p14="http://schemas.microsoft.com/office/powerpoint/2010/main" val="297938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7086600" cy="4708981"/>
          </a:xfrm>
          <a:prstGeom prst="rect">
            <a:avLst/>
          </a:prstGeom>
        </p:spPr>
        <p:txBody>
          <a:bodyPr wrap="square">
            <a:spAutoFit/>
          </a:bodyPr>
          <a:lstStyle/>
          <a:p>
            <a:pPr lvl="0"/>
            <a:r>
              <a:rPr lang="en-US" sz="2000" b="1" dirty="0">
                <a:solidFill>
                  <a:prstClr val="black"/>
                </a:solidFill>
              </a:rPr>
              <a:t>Don </a:t>
            </a:r>
            <a:r>
              <a:rPr lang="en-US" sz="2000" b="1" dirty="0" err="1">
                <a:solidFill>
                  <a:prstClr val="black"/>
                </a:solidFill>
              </a:rPr>
              <a:t>Primitivo</a:t>
            </a:r>
            <a:r>
              <a:rPr lang="en-US" sz="2000" b="1" dirty="0">
                <a:solidFill>
                  <a:prstClr val="black"/>
                </a:solidFill>
              </a:rPr>
              <a:t> </a:t>
            </a:r>
            <a:endParaRPr lang="en-PH" sz="2000" dirty="0">
              <a:solidFill>
                <a:prstClr val="black"/>
              </a:solidFill>
            </a:endParaRPr>
          </a:p>
          <a:p>
            <a:pPr lvl="0"/>
            <a:r>
              <a:rPr lang="en-US" sz="2000" dirty="0">
                <a:solidFill>
                  <a:prstClr val="black"/>
                </a:solidFill>
              </a:rPr>
              <a:t>“It’s a pity that you don’t understand Latin, cousin. </a:t>
            </a:r>
            <a:endParaRPr lang="en-PH" sz="2000" dirty="0">
              <a:solidFill>
                <a:prstClr val="black"/>
              </a:solidFill>
            </a:endParaRPr>
          </a:p>
          <a:p>
            <a:pPr lvl="0"/>
            <a:r>
              <a:rPr lang="en-US" sz="2000" dirty="0">
                <a:solidFill>
                  <a:prstClr val="black"/>
                </a:solidFill>
              </a:rPr>
              <a:t>“We, too, know many </a:t>
            </a:r>
            <a:r>
              <a:rPr lang="la-Latn" sz="2000" i="1" dirty="0">
                <a:solidFill>
                  <a:prstClr val="black"/>
                </a:solidFill>
              </a:rPr>
              <a:t>oremus, parcenobis</a:t>
            </a:r>
            <a:r>
              <a:rPr lang="en-US" sz="2000" dirty="0">
                <a:solidFill>
                  <a:prstClr val="black"/>
                </a:solidFill>
              </a:rPr>
              <a:t>, and </a:t>
            </a:r>
            <a:r>
              <a:rPr lang="la-Latn" sz="2000" i="1" dirty="0">
                <a:solidFill>
                  <a:prstClr val="black"/>
                </a:solidFill>
              </a:rPr>
              <a:t>Agnus Dei Catols</a:t>
            </a:r>
            <a:r>
              <a:rPr lang="en-US" sz="2000" dirty="0">
                <a:solidFill>
                  <a:prstClr val="black"/>
                </a:solidFill>
              </a:rPr>
              <a:t>, but now we shouldn’t understand one another. Provide </a:t>
            </a:r>
            <a:r>
              <a:rPr lang="en-US" sz="2000" dirty="0" err="1">
                <a:solidFill>
                  <a:prstClr val="black"/>
                </a:solidFill>
              </a:rPr>
              <a:t>Tinong</a:t>
            </a:r>
            <a:r>
              <a:rPr lang="en-US" sz="2000" dirty="0">
                <a:solidFill>
                  <a:prstClr val="black"/>
                </a:solidFill>
              </a:rPr>
              <a:t> with an argument so that they won’t hang him!” </a:t>
            </a:r>
            <a:endParaRPr lang="en-US" sz="2000" b="1" dirty="0" smtClean="0"/>
          </a:p>
          <a:p>
            <a:r>
              <a:rPr lang="en-US" sz="2000" b="1" dirty="0" smtClean="0"/>
              <a:t>Capitan </a:t>
            </a:r>
            <a:r>
              <a:rPr lang="en-US" sz="2000" b="1" dirty="0" err="1"/>
              <a:t>Tinong</a:t>
            </a:r>
            <a:r>
              <a:rPr lang="en-US" sz="2000" dirty="0"/>
              <a:t> </a:t>
            </a:r>
            <a:endParaRPr lang="en-PH" sz="2000" dirty="0"/>
          </a:p>
          <a:p>
            <a:r>
              <a:rPr lang="en-US" sz="2000" dirty="0"/>
              <a:t>“You’re done wrong, very wrong, cousin, in cultivating friendship with that young man,” replied the Latinist. </a:t>
            </a:r>
            <a:endParaRPr lang="en-PH" sz="2000" dirty="0"/>
          </a:p>
          <a:p>
            <a:r>
              <a:rPr lang="en-US" sz="2000" b="1" dirty="0" err="1"/>
              <a:t>Capitana</a:t>
            </a:r>
            <a:r>
              <a:rPr lang="en-US" sz="2000" b="1" dirty="0"/>
              <a:t> </a:t>
            </a:r>
            <a:r>
              <a:rPr lang="en-US" sz="2000" b="1" dirty="0" err="1"/>
              <a:t>Tinchang</a:t>
            </a:r>
            <a:endParaRPr lang="en-PH" sz="2000" dirty="0"/>
          </a:p>
          <a:p>
            <a:r>
              <a:rPr lang="en-US" sz="2000" dirty="0"/>
              <a:t> “</a:t>
            </a:r>
            <a:r>
              <a:rPr lang="en-US" sz="2000" dirty="0" err="1"/>
              <a:t>Saturnino</a:t>
            </a:r>
            <a:r>
              <a:rPr lang="en-US" sz="2000" dirty="0"/>
              <a:t>, what’s the matter?” </a:t>
            </a:r>
            <a:endParaRPr lang="en-PH" sz="2000" dirty="0"/>
          </a:p>
          <a:p>
            <a:r>
              <a:rPr lang="en-US" sz="2000" dirty="0"/>
              <a:t>“Ay, he’s dead! A doctor! </a:t>
            </a:r>
            <a:r>
              <a:rPr lang="en-US" sz="2000" dirty="0" err="1"/>
              <a:t>Tinong</a:t>
            </a:r>
            <a:r>
              <a:rPr lang="en-US" sz="2000" dirty="0"/>
              <a:t>, </a:t>
            </a:r>
            <a:r>
              <a:rPr lang="en-US" sz="2000" dirty="0" err="1"/>
              <a:t>Tinong</a:t>
            </a:r>
            <a:r>
              <a:rPr lang="en-US" sz="2000" dirty="0"/>
              <a:t>!” </a:t>
            </a:r>
            <a:endParaRPr lang="en-PH" sz="2000" dirty="0"/>
          </a:p>
          <a:p>
            <a:r>
              <a:rPr lang="en-US" sz="2000" b="1" dirty="0"/>
              <a:t>Wife</a:t>
            </a:r>
            <a:endParaRPr lang="en-PH" sz="2000" dirty="0"/>
          </a:p>
          <a:p>
            <a:r>
              <a:rPr lang="en-US" sz="2000" dirty="0"/>
              <a:t> “Don’t die!” </a:t>
            </a:r>
            <a:endParaRPr lang="en-PH" sz="2000" dirty="0"/>
          </a:p>
          <a:p>
            <a:r>
              <a:rPr lang="en-US" sz="2000" dirty="0"/>
              <a:t>“Don’t die, for they’ll come and arrest you! Ay, if you die and the soldiers come, ay, ay!” </a:t>
            </a:r>
            <a:endParaRPr lang="en-PH" sz="2000" dirty="0"/>
          </a:p>
        </p:txBody>
      </p:sp>
    </p:spTree>
    <p:extLst>
      <p:ext uri="{BB962C8B-B14F-4D97-AF65-F5344CB8AC3E}">
        <p14:creationId xmlns:p14="http://schemas.microsoft.com/office/powerpoint/2010/main" val="257619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315200" cy="4401205"/>
          </a:xfrm>
          <a:prstGeom prst="rect">
            <a:avLst/>
          </a:prstGeom>
        </p:spPr>
        <p:txBody>
          <a:bodyPr wrap="square">
            <a:spAutoFit/>
          </a:bodyPr>
          <a:lstStyle/>
          <a:p>
            <a:pPr lvl="0"/>
            <a:r>
              <a:rPr lang="en-US" sz="2000" b="1" dirty="0" err="1">
                <a:solidFill>
                  <a:prstClr val="black"/>
                </a:solidFill>
              </a:rPr>
              <a:t>Capitana</a:t>
            </a:r>
            <a:r>
              <a:rPr lang="en-US" sz="2000" b="1" dirty="0">
                <a:solidFill>
                  <a:prstClr val="black"/>
                </a:solidFill>
              </a:rPr>
              <a:t> </a:t>
            </a:r>
            <a:r>
              <a:rPr lang="en-US" sz="2000" b="1" dirty="0" err="1">
                <a:solidFill>
                  <a:prstClr val="black"/>
                </a:solidFill>
              </a:rPr>
              <a:t>Tinchang</a:t>
            </a:r>
            <a:endParaRPr lang="en-PH" sz="2000" dirty="0">
              <a:solidFill>
                <a:prstClr val="black"/>
              </a:solidFill>
            </a:endParaRPr>
          </a:p>
          <a:p>
            <a:pPr lvl="0"/>
            <a:r>
              <a:rPr lang="en-US" sz="2000" dirty="0">
                <a:solidFill>
                  <a:prstClr val="black"/>
                </a:solidFill>
              </a:rPr>
              <a:t>“Yes, do so, cousin, burn everything" </a:t>
            </a:r>
            <a:endParaRPr lang="en-PH" sz="2000" dirty="0">
              <a:solidFill>
                <a:prstClr val="black"/>
              </a:solidFill>
            </a:endParaRPr>
          </a:p>
          <a:p>
            <a:pPr lvl="0"/>
            <a:r>
              <a:rPr lang="en-US" sz="2000" dirty="0">
                <a:solidFill>
                  <a:prstClr val="black"/>
                </a:solidFill>
              </a:rPr>
              <a:t>“Here are the keys, here are the letters from Capitan Tiago. Burn them! Don’t leave a single European newspaper, for they’re very dangerous. Here are the copies of </a:t>
            </a:r>
            <a:r>
              <a:rPr lang="en-US" sz="2000" i="1" dirty="0">
                <a:solidFill>
                  <a:prstClr val="black"/>
                </a:solidFill>
              </a:rPr>
              <a:t>The Times</a:t>
            </a:r>
            <a:r>
              <a:rPr lang="en-US" sz="2000" dirty="0">
                <a:solidFill>
                  <a:prstClr val="black"/>
                </a:solidFill>
              </a:rPr>
              <a:t> that I’ve kept for wrapping up soap and old clothes. Here are the books.” </a:t>
            </a:r>
            <a:endParaRPr lang="en-US" sz="2000" dirty="0" smtClean="0">
              <a:solidFill>
                <a:prstClr val="black"/>
              </a:solidFill>
            </a:endParaRPr>
          </a:p>
          <a:p>
            <a:pPr lvl="0"/>
            <a:r>
              <a:rPr lang="en-US" sz="2000" b="1" dirty="0">
                <a:solidFill>
                  <a:prstClr val="black"/>
                </a:solidFill>
              </a:rPr>
              <a:t>Don </a:t>
            </a:r>
            <a:r>
              <a:rPr lang="en-US" sz="2000" b="1" dirty="0" err="1">
                <a:solidFill>
                  <a:prstClr val="black"/>
                </a:solidFill>
              </a:rPr>
              <a:t>Primitivo</a:t>
            </a:r>
            <a:r>
              <a:rPr lang="en-US" sz="2000" b="1" dirty="0">
                <a:solidFill>
                  <a:prstClr val="black"/>
                </a:solidFill>
              </a:rPr>
              <a:t> </a:t>
            </a:r>
            <a:endParaRPr lang="en-PH" sz="2000" dirty="0">
              <a:solidFill>
                <a:prstClr val="black"/>
              </a:solidFill>
            </a:endParaRPr>
          </a:p>
          <a:p>
            <a:pPr lvl="0"/>
            <a:r>
              <a:rPr lang="en-US" sz="2000" dirty="0">
                <a:solidFill>
                  <a:prstClr val="black"/>
                </a:solidFill>
              </a:rPr>
              <a:t>“Go to the Captain-General, cousin,” </a:t>
            </a:r>
            <a:endParaRPr lang="en-PH" sz="2000" dirty="0">
              <a:solidFill>
                <a:prstClr val="black"/>
              </a:solidFill>
            </a:endParaRPr>
          </a:p>
          <a:p>
            <a:pPr lvl="0"/>
            <a:r>
              <a:rPr lang="en-US" sz="2000" dirty="0">
                <a:solidFill>
                  <a:prstClr val="black"/>
                </a:solidFill>
              </a:rPr>
              <a:t>“and leave us alone.</a:t>
            </a:r>
            <a:endParaRPr lang="en-PH" sz="2000" dirty="0">
              <a:solidFill>
                <a:prstClr val="black"/>
              </a:solidFill>
            </a:endParaRPr>
          </a:p>
          <a:p>
            <a:pPr lvl="0"/>
            <a:r>
              <a:rPr lang="en-US" sz="2000" b="1" dirty="0">
                <a:solidFill>
                  <a:prstClr val="black"/>
                </a:solidFill>
              </a:rPr>
              <a:t>Thin Lady</a:t>
            </a:r>
            <a:endParaRPr lang="en-PH" sz="2000" dirty="0">
              <a:solidFill>
                <a:prstClr val="black"/>
              </a:solidFill>
            </a:endParaRPr>
          </a:p>
          <a:p>
            <a:pPr lvl="0"/>
            <a:r>
              <a:rPr lang="en-US" sz="2000" dirty="0">
                <a:solidFill>
                  <a:prstClr val="black"/>
                </a:solidFill>
              </a:rPr>
              <a:t> “That’s what I say!” </a:t>
            </a:r>
            <a:endParaRPr lang="en-PH" sz="2000" dirty="0">
              <a:solidFill>
                <a:prstClr val="black"/>
              </a:solidFill>
            </a:endParaRPr>
          </a:p>
          <a:p>
            <a:pPr lvl="0"/>
            <a:r>
              <a:rPr lang="en-US" sz="2000" dirty="0">
                <a:solidFill>
                  <a:prstClr val="black"/>
                </a:solidFill>
              </a:rPr>
              <a:t>“Arrest all the little lawyers, </a:t>
            </a:r>
            <a:r>
              <a:rPr lang="en-US" sz="2000" dirty="0" err="1">
                <a:solidFill>
                  <a:prstClr val="black"/>
                </a:solidFill>
              </a:rPr>
              <a:t>priestlings</a:t>
            </a:r>
            <a:r>
              <a:rPr lang="en-US" sz="2000" dirty="0">
                <a:solidFill>
                  <a:prstClr val="black"/>
                </a:solidFill>
              </a:rPr>
              <a:t>, merchants, and without trial banish or deport them! Tear out the evil by the roots!” </a:t>
            </a:r>
            <a:endParaRPr lang="en-PH" sz="2000" dirty="0">
              <a:solidFill>
                <a:prstClr val="black"/>
              </a:solidFill>
            </a:endParaRPr>
          </a:p>
          <a:p>
            <a:pPr lvl="0"/>
            <a:endParaRPr lang="en-PH" sz="2000" dirty="0">
              <a:solidFill>
                <a:prstClr val="black"/>
              </a:solidFill>
            </a:endParaRPr>
          </a:p>
        </p:txBody>
      </p:sp>
    </p:spTree>
    <p:extLst>
      <p:ext uri="{BB962C8B-B14F-4D97-AF65-F5344CB8AC3E}">
        <p14:creationId xmlns:p14="http://schemas.microsoft.com/office/powerpoint/2010/main" val="43056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162800" cy="4093428"/>
          </a:xfrm>
          <a:prstGeom prst="rect">
            <a:avLst/>
          </a:prstGeom>
        </p:spPr>
        <p:txBody>
          <a:bodyPr wrap="square">
            <a:spAutoFit/>
          </a:bodyPr>
          <a:lstStyle/>
          <a:p>
            <a:r>
              <a:rPr lang="en-US" sz="2000" b="1" dirty="0" smtClean="0"/>
              <a:t>One-armed </a:t>
            </a:r>
            <a:r>
              <a:rPr lang="en-US" sz="2000" b="1" dirty="0"/>
              <a:t>man</a:t>
            </a:r>
            <a:endParaRPr lang="en-PH" sz="2000" dirty="0"/>
          </a:p>
          <a:p>
            <a:r>
              <a:rPr lang="en-US" sz="2000" dirty="0"/>
              <a:t>“But it’s said that this filibuster is the descendant of Spaniards,” </a:t>
            </a:r>
            <a:endParaRPr lang="en-PH" sz="2000" dirty="0"/>
          </a:p>
          <a:p>
            <a:r>
              <a:rPr lang="en-US" sz="2000" b="1" dirty="0"/>
              <a:t>Fat lady</a:t>
            </a:r>
            <a:endParaRPr lang="en-PH" sz="2000" dirty="0"/>
          </a:p>
          <a:p>
            <a:r>
              <a:rPr lang="en-US" sz="2000" dirty="0"/>
              <a:t>“Oh, yes!” </a:t>
            </a:r>
            <a:r>
              <a:rPr lang="en-US" sz="2000" dirty="0" err="1"/>
              <a:t>unterrified</a:t>
            </a:r>
            <a:r>
              <a:rPr lang="en-US" sz="2000" dirty="0"/>
              <a:t>. “It’s always the creoles! No Indian knows anything about revolution! Rear crows, rear crows!”</a:t>
            </a:r>
            <a:endParaRPr lang="en-PH" sz="2000" dirty="0"/>
          </a:p>
          <a:p>
            <a:r>
              <a:rPr lang="en-US" sz="2000" dirty="0"/>
              <a:t> </a:t>
            </a:r>
            <a:endParaRPr lang="en-PH" sz="2000" dirty="0"/>
          </a:p>
          <a:p>
            <a:r>
              <a:rPr lang="en-US" sz="2000" b="1" dirty="0"/>
              <a:t>Creole lady </a:t>
            </a:r>
            <a:endParaRPr lang="en-PH" sz="2000" dirty="0"/>
          </a:p>
          <a:p>
            <a:r>
              <a:rPr lang="en-US" sz="2000" dirty="0"/>
              <a:t>“Do you know what I’ve heard?”</a:t>
            </a:r>
            <a:endParaRPr lang="en-PH" sz="2000" dirty="0"/>
          </a:p>
          <a:p>
            <a:r>
              <a:rPr lang="en-US" sz="2000" dirty="0"/>
              <a:t> “The wife of Capitan </a:t>
            </a:r>
            <a:r>
              <a:rPr lang="en-US" sz="2000" dirty="0" err="1"/>
              <a:t>Tinong</a:t>
            </a:r>
            <a:r>
              <a:rPr lang="en-US" sz="2000" dirty="0"/>
              <a:t>, you remember her, the woman in whose house we danced and dined during the fiesta of </a:t>
            </a:r>
            <a:r>
              <a:rPr lang="en-US" sz="2000" dirty="0" err="1"/>
              <a:t>Tondo</a:t>
            </a:r>
            <a:r>
              <a:rPr lang="en-US" sz="2000" dirty="0"/>
              <a:t>” </a:t>
            </a:r>
            <a:endParaRPr lang="en-PH" sz="2000" dirty="0"/>
          </a:p>
          <a:p>
            <a:r>
              <a:rPr lang="en-US" sz="2000" dirty="0"/>
              <a:t>“The one who has two daughters? What about her?” </a:t>
            </a:r>
            <a:endParaRPr lang="en-PH" sz="2000" dirty="0"/>
          </a:p>
          <a:p>
            <a:r>
              <a:rPr lang="en-US" sz="2000" dirty="0"/>
              <a:t>“Well, that woman just this afternoon presented the Captain-General with a ring worth a thousand pesos!” </a:t>
            </a:r>
            <a:endParaRPr lang="en-PH" sz="2000" dirty="0"/>
          </a:p>
        </p:txBody>
      </p:sp>
    </p:spTree>
    <p:extLst>
      <p:ext uri="{BB962C8B-B14F-4D97-AF65-F5344CB8AC3E}">
        <p14:creationId xmlns:p14="http://schemas.microsoft.com/office/powerpoint/2010/main" val="371836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010400" cy="2554545"/>
          </a:xfrm>
          <a:prstGeom prst="rect">
            <a:avLst/>
          </a:prstGeom>
        </p:spPr>
        <p:txBody>
          <a:bodyPr wrap="square">
            <a:spAutoFit/>
          </a:bodyPr>
          <a:lstStyle/>
          <a:p>
            <a:r>
              <a:rPr lang="en-US" sz="2000" b="1" dirty="0" smtClean="0"/>
              <a:t>One-armed man</a:t>
            </a:r>
            <a:endParaRPr lang="en-PH" sz="2000" dirty="0" smtClean="0"/>
          </a:p>
          <a:p>
            <a:r>
              <a:rPr lang="en-US" sz="2000" dirty="0" smtClean="0"/>
              <a:t> “Is that so? Why?” he asked with shining eyes. </a:t>
            </a:r>
            <a:endParaRPr lang="en-PH" sz="2000" dirty="0" smtClean="0"/>
          </a:p>
          <a:p>
            <a:r>
              <a:rPr lang="en-US" sz="2000" dirty="0" smtClean="0"/>
              <a:t>“She said that it was a Christmas gift—” 	</a:t>
            </a:r>
            <a:endParaRPr lang="en-PH" sz="2000" dirty="0" smtClean="0"/>
          </a:p>
          <a:p>
            <a:r>
              <a:rPr lang="en-US" sz="2000" b="1" dirty="0" smtClean="0"/>
              <a:t>Creole lady </a:t>
            </a:r>
            <a:endParaRPr lang="en-PH" sz="2000" dirty="0" smtClean="0"/>
          </a:p>
          <a:p>
            <a:r>
              <a:rPr lang="en-US" sz="2000" dirty="0" smtClean="0"/>
              <a:t>“But Christmas doesn’t come for a month yet!” </a:t>
            </a:r>
            <a:endParaRPr lang="en-PH" sz="2000" dirty="0" smtClean="0"/>
          </a:p>
          <a:p>
            <a:r>
              <a:rPr lang="en-US" sz="2000" dirty="0" smtClean="0"/>
              <a:t>“Perhaps she’s afraid the storm is blowing her way,” observed the fat lady. </a:t>
            </a:r>
            <a:endParaRPr lang="en-PH" sz="2000" dirty="0" smtClean="0"/>
          </a:p>
          <a:p>
            <a:r>
              <a:rPr lang="en-US" sz="2000" dirty="0" smtClean="0"/>
              <a:t>“And is getting under cover,” added the thin </a:t>
            </a:r>
            <a:r>
              <a:rPr lang="en-US" sz="2000" dirty="0" err="1" smtClean="0"/>
              <a:t>señora</a:t>
            </a:r>
            <a:r>
              <a:rPr lang="en-US" sz="2000" dirty="0" smtClean="0"/>
              <a:t>. </a:t>
            </a:r>
            <a:endParaRPr lang="en-PH" sz="2000" dirty="0"/>
          </a:p>
        </p:txBody>
      </p:sp>
    </p:spTree>
    <p:extLst>
      <p:ext uri="{BB962C8B-B14F-4D97-AF65-F5344CB8AC3E}">
        <p14:creationId xmlns:p14="http://schemas.microsoft.com/office/powerpoint/2010/main" val="418824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590800"/>
            <a:ext cx="5334000" cy="1754326"/>
          </a:xfrm>
          <a:prstGeom prst="rect">
            <a:avLst/>
          </a:prstGeom>
        </p:spPr>
        <p:txBody>
          <a:bodyPr wrap="square">
            <a:spAutoFit/>
          </a:bodyPr>
          <a:lstStyle/>
          <a:p>
            <a:r>
              <a:rPr lang="en-US" sz="5400" b="1" dirty="0"/>
              <a:t>Chapter LX</a:t>
            </a:r>
            <a:endParaRPr lang="en-PH" sz="5400" dirty="0"/>
          </a:p>
          <a:p>
            <a:r>
              <a:rPr lang="en-US" sz="5400" b="1" dirty="0"/>
              <a:t>Maria Clara Weds</a:t>
            </a:r>
            <a:endParaRPr lang="en-PH" sz="5400" dirty="0"/>
          </a:p>
        </p:txBody>
      </p:sp>
    </p:spTree>
    <p:extLst>
      <p:ext uri="{BB962C8B-B14F-4D97-AF65-F5344CB8AC3E}">
        <p14:creationId xmlns:p14="http://schemas.microsoft.com/office/powerpoint/2010/main" val="35665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6858000" cy="3477875"/>
          </a:xfrm>
          <a:prstGeom prst="rect">
            <a:avLst/>
          </a:prstGeom>
        </p:spPr>
        <p:txBody>
          <a:bodyPr wrap="square">
            <a:spAutoFit/>
          </a:bodyPr>
          <a:lstStyle/>
          <a:p>
            <a:r>
              <a:rPr lang="en-US" sz="2000" dirty="0"/>
              <a:t>The poor man no longer ventured out of his house for fear of running the risk of saying good-day to a filibuster. Not even Don </a:t>
            </a:r>
            <a:r>
              <a:rPr lang="en-US" sz="2000" dirty="0" err="1"/>
              <a:t>Primitivo</a:t>
            </a:r>
            <a:r>
              <a:rPr lang="en-US" sz="2000" dirty="0"/>
              <a:t> himself, with all the wisdom of the ancients, could draw him out of his silence. </a:t>
            </a:r>
            <a:endParaRPr lang="en-PH" sz="2000" dirty="0"/>
          </a:p>
          <a:p>
            <a:r>
              <a:rPr lang="en-US" sz="2000" b="1" dirty="0"/>
              <a:t>Latinist</a:t>
            </a:r>
            <a:endParaRPr lang="en-PH" sz="2000" dirty="0"/>
          </a:p>
          <a:p>
            <a:r>
              <a:rPr lang="en-US" sz="2000" dirty="0"/>
              <a:t>“</a:t>
            </a:r>
            <a:r>
              <a:rPr lang="en-US" sz="2000" i="1" dirty="0" err="1"/>
              <a:t>Crede</a:t>
            </a:r>
            <a:r>
              <a:rPr lang="en-US" sz="2000" i="1" dirty="0"/>
              <a:t>, prime</a:t>
            </a:r>
            <a:r>
              <a:rPr lang="en-US" sz="2000" dirty="0"/>
              <a:t>,” </a:t>
            </a:r>
            <a:endParaRPr lang="en-PH" sz="2000" dirty="0"/>
          </a:p>
          <a:p>
            <a:r>
              <a:rPr lang="en-US" sz="2000" dirty="0"/>
              <a:t>“if I hadn’t got here to burn all your papers, they would have squeezed your neck; and if I had burned the whole house they wouldn’t have touched a hair of your head. But </a:t>
            </a:r>
            <a:r>
              <a:rPr lang="en-US" sz="2000" i="1" dirty="0"/>
              <a:t>quod</a:t>
            </a:r>
            <a:r>
              <a:rPr lang="en-US" sz="2000" u="sng" dirty="0"/>
              <a:t> </a:t>
            </a:r>
            <a:r>
              <a:rPr lang="la-Latn" sz="2000" i="1" dirty="0"/>
              <a:t>eventum, eventum; gratias agamus Domino Deo quia non in Marianis Insulis es, camotes seminando</a:t>
            </a:r>
            <a:endParaRPr lang="en-PH" sz="2000" dirty="0"/>
          </a:p>
        </p:txBody>
      </p:sp>
    </p:spTree>
    <p:extLst>
      <p:ext uri="{BB962C8B-B14F-4D97-AF65-F5344CB8AC3E}">
        <p14:creationId xmlns:p14="http://schemas.microsoft.com/office/powerpoint/2010/main" val="120264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6934200" cy="4093428"/>
          </a:xfrm>
          <a:prstGeom prst="rect">
            <a:avLst/>
          </a:prstGeom>
        </p:spPr>
        <p:txBody>
          <a:bodyPr wrap="square">
            <a:spAutoFit/>
          </a:bodyPr>
          <a:lstStyle/>
          <a:p>
            <a:r>
              <a:rPr lang="en-US" sz="2000" b="1" dirty="0"/>
              <a:t>Chinese</a:t>
            </a:r>
            <a:endParaRPr lang="en-PH" sz="2000" dirty="0"/>
          </a:p>
          <a:p>
            <a:r>
              <a:rPr lang="en-US" sz="2000" dirty="0"/>
              <a:t>“Don’t fool yourself—it’s the Virgin of </a:t>
            </a:r>
            <a:r>
              <a:rPr lang="en-US" sz="2000" dirty="0" err="1"/>
              <a:t>Antipolo</a:t>
            </a:r>
            <a:r>
              <a:rPr lang="en-US" sz="2000" dirty="0"/>
              <a:t>! She can do more than all the rest—don’t fool yourself!” </a:t>
            </a:r>
            <a:endParaRPr lang="en-PH" sz="2000" dirty="0"/>
          </a:p>
          <a:p>
            <a:r>
              <a:rPr lang="en-US" sz="2000" dirty="0"/>
              <a:t>Capitan Tiago</a:t>
            </a:r>
            <a:endParaRPr lang="en-PH" sz="2000" dirty="0"/>
          </a:p>
          <a:p>
            <a:r>
              <a:rPr lang="en-US" sz="2000" dirty="0"/>
              <a:t> “Prudence!” </a:t>
            </a:r>
            <a:endParaRPr lang="en-PH" sz="2000" dirty="0"/>
          </a:p>
          <a:p>
            <a:r>
              <a:rPr lang="en-US" sz="2000" dirty="0"/>
              <a:t>“Let’s not go and spoil it all now.” </a:t>
            </a:r>
            <a:endParaRPr lang="en-PH" sz="2000" dirty="0"/>
          </a:p>
          <a:p>
            <a:r>
              <a:rPr lang="en-US" sz="2000" b="1" dirty="0"/>
              <a:t>Maria Clara</a:t>
            </a:r>
            <a:endParaRPr lang="en-PH" sz="2000" dirty="0"/>
          </a:p>
          <a:p>
            <a:r>
              <a:rPr lang="en-US" sz="2000" dirty="0"/>
              <a:t>“God has protected my father,” replied the girl in a low voice. </a:t>
            </a:r>
            <a:endParaRPr lang="en-PH" sz="2000" dirty="0"/>
          </a:p>
          <a:p>
            <a:r>
              <a:rPr lang="en-US" sz="2000" b="1" dirty="0"/>
              <a:t>Linares</a:t>
            </a:r>
            <a:endParaRPr lang="en-PH" sz="2000" dirty="0"/>
          </a:p>
          <a:p>
            <a:r>
              <a:rPr lang="en-US" sz="2000" dirty="0"/>
              <a:t>“Yes, Clarita, but the time of the miracles is past. </a:t>
            </a:r>
            <a:endParaRPr lang="en-PH" sz="2000" dirty="0"/>
          </a:p>
          <a:p>
            <a:r>
              <a:rPr lang="en-US" sz="2000" dirty="0"/>
              <a:t>We Spaniards say: ‘Trust in the Virgin and take to your heels.’” </a:t>
            </a:r>
            <a:endParaRPr lang="en-PH" sz="2000" dirty="0"/>
          </a:p>
          <a:p>
            <a:r>
              <a:rPr lang="en-US" sz="2000" b="1" dirty="0"/>
              <a:t>Capitan Tiago</a:t>
            </a:r>
            <a:endParaRPr lang="en-PH" sz="2000" dirty="0"/>
          </a:p>
          <a:p>
            <a:r>
              <a:rPr lang="en-US" sz="2000" dirty="0"/>
              <a:t> “So you Doña </a:t>
            </a:r>
            <a:r>
              <a:rPr lang="en-US" sz="2000" dirty="0" err="1"/>
              <a:t>Victorina</a:t>
            </a:r>
            <a:r>
              <a:rPr lang="en-US" sz="2000" dirty="0"/>
              <a:t>, think that the Virgin</a:t>
            </a:r>
            <a:r>
              <a:rPr lang="en-US" sz="2000" dirty="0" smtClean="0"/>
              <a:t>"</a:t>
            </a:r>
            <a:endParaRPr lang="en-PH" sz="2000" dirty="0"/>
          </a:p>
        </p:txBody>
      </p:sp>
    </p:spTree>
    <p:extLst>
      <p:ext uri="{BB962C8B-B14F-4D97-AF65-F5344CB8AC3E}">
        <p14:creationId xmlns:p14="http://schemas.microsoft.com/office/powerpoint/2010/main" val="1453283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799"/>
            <a:ext cx="7467600" cy="4401205"/>
          </a:xfrm>
          <a:prstGeom prst="rect">
            <a:avLst/>
          </a:prstGeom>
        </p:spPr>
        <p:txBody>
          <a:bodyPr wrap="square">
            <a:spAutoFit/>
          </a:bodyPr>
          <a:lstStyle/>
          <a:p>
            <a:pPr lvl="0"/>
            <a:r>
              <a:rPr lang="en-US" sz="2000" b="1" dirty="0">
                <a:solidFill>
                  <a:prstClr val="black"/>
                </a:solidFill>
              </a:rPr>
              <a:t>Dona </a:t>
            </a:r>
            <a:r>
              <a:rPr lang="en-US" sz="2000" b="1" dirty="0" err="1">
                <a:solidFill>
                  <a:prstClr val="black"/>
                </a:solidFill>
              </a:rPr>
              <a:t>Victorina</a:t>
            </a:r>
            <a:endParaRPr lang="en-PH" sz="2000" dirty="0">
              <a:solidFill>
                <a:prstClr val="black"/>
              </a:solidFill>
            </a:endParaRPr>
          </a:p>
          <a:p>
            <a:pPr lvl="0"/>
            <a:r>
              <a:rPr lang="en-US" sz="2000" dirty="0">
                <a:solidFill>
                  <a:prstClr val="black"/>
                </a:solidFill>
              </a:rPr>
              <a:t>“We’ve come especially to talk with you about the virgin,” </a:t>
            </a:r>
            <a:endParaRPr lang="en-PH" sz="2000" dirty="0">
              <a:solidFill>
                <a:prstClr val="black"/>
              </a:solidFill>
            </a:endParaRPr>
          </a:p>
          <a:p>
            <a:pPr lvl="0"/>
            <a:r>
              <a:rPr lang="en-US" sz="2000" dirty="0">
                <a:solidFill>
                  <a:prstClr val="black"/>
                </a:solidFill>
              </a:rPr>
              <a:t>  </a:t>
            </a:r>
            <a:r>
              <a:rPr lang="en-US" sz="2000" b="1" dirty="0">
                <a:solidFill>
                  <a:prstClr val="black"/>
                </a:solidFill>
              </a:rPr>
              <a:t>Aunt Isabel</a:t>
            </a:r>
            <a:endParaRPr lang="en-PH" sz="2000" dirty="0">
              <a:solidFill>
                <a:prstClr val="black"/>
              </a:solidFill>
            </a:endParaRPr>
          </a:p>
          <a:p>
            <a:pPr lvl="0"/>
            <a:r>
              <a:rPr lang="en-US" sz="2000" dirty="0">
                <a:solidFill>
                  <a:prstClr val="black"/>
                </a:solidFill>
              </a:rPr>
              <a:t>“Notify the restaurant that we’ll have a fiesta tomorrow. </a:t>
            </a:r>
            <a:endParaRPr lang="en-PH" sz="2000" dirty="0">
              <a:solidFill>
                <a:prstClr val="black"/>
              </a:solidFill>
            </a:endParaRPr>
          </a:p>
          <a:p>
            <a:pPr lvl="0"/>
            <a:r>
              <a:rPr lang="en-US" sz="2000" dirty="0">
                <a:solidFill>
                  <a:prstClr val="black"/>
                </a:solidFill>
              </a:rPr>
              <a:t>Get Maria ready, for we’re going to marry her off before long.” </a:t>
            </a:r>
            <a:endParaRPr lang="en-PH" sz="2000" dirty="0">
              <a:solidFill>
                <a:prstClr val="black"/>
              </a:solidFill>
            </a:endParaRPr>
          </a:p>
          <a:p>
            <a:pPr lvl="0"/>
            <a:r>
              <a:rPr lang="en-US" sz="2000" dirty="0">
                <a:solidFill>
                  <a:prstClr val="black"/>
                </a:solidFill>
              </a:rPr>
              <a:t>Aunt Isabel stared at him in consternation. </a:t>
            </a:r>
            <a:endParaRPr lang="en-US" sz="2000" b="1" dirty="0" smtClean="0"/>
          </a:p>
          <a:p>
            <a:r>
              <a:rPr lang="en-US" sz="2000" b="1" dirty="0" smtClean="0"/>
              <a:t>Aunt </a:t>
            </a:r>
            <a:r>
              <a:rPr lang="en-US" sz="2000" b="1" dirty="0"/>
              <a:t>Isabel	</a:t>
            </a:r>
            <a:endParaRPr lang="en-PH" sz="2000" dirty="0"/>
          </a:p>
          <a:p>
            <a:r>
              <a:rPr lang="en-US" sz="2000" dirty="0"/>
              <a:t>“You’ll see! When </a:t>
            </a:r>
            <a:r>
              <a:rPr lang="en-US" sz="2000" dirty="0" err="1"/>
              <a:t>Señor</a:t>
            </a:r>
            <a:r>
              <a:rPr lang="en-US" sz="2000" dirty="0"/>
              <a:t> Linares is our son-in-law we’ll get into all the palaces. Everyone will envy us, everyone will die of envy!” </a:t>
            </a:r>
            <a:endParaRPr lang="en-PH" sz="2000" dirty="0"/>
          </a:p>
          <a:p>
            <a:r>
              <a:rPr lang="en-US" sz="2000" dirty="0"/>
              <a:t>In the group of women Maria Clara was the subject of a murmured conversation. The maiden had welcomed them all ceremoniously, without losing her air of sadness. </a:t>
            </a:r>
            <a:endParaRPr lang="en-PH" sz="2000" dirty="0"/>
          </a:p>
          <a:p>
            <a:r>
              <a:rPr lang="en-US" sz="2000" b="1" dirty="0"/>
              <a:t>Woman 1</a:t>
            </a:r>
            <a:endParaRPr lang="en-PH" sz="2000" dirty="0"/>
          </a:p>
          <a:p>
            <a:r>
              <a:rPr lang="en-US" sz="2000" dirty="0"/>
              <a:t>“</a:t>
            </a:r>
            <a:r>
              <a:rPr lang="en-US" sz="2000" dirty="0" err="1"/>
              <a:t>Pish</a:t>
            </a:r>
            <a:r>
              <a:rPr lang="en-US" sz="2000" dirty="0"/>
              <a:t>!” remarked one young woman. “The proud little thing!” </a:t>
            </a:r>
            <a:endParaRPr lang="en-PH" sz="2000" dirty="0"/>
          </a:p>
        </p:txBody>
      </p:sp>
    </p:spTree>
    <p:extLst>
      <p:ext uri="{BB962C8B-B14F-4D97-AF65-F5344CB8AC3E}">
        <p14:creationId xmlns:p14="http://schemas.microsoft.com/office/powerpoint/2010/main" val="314441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8418" y="1143000"/>
            <a:ext cx="6858000" cy="3477875"/>
          </a:xfrm>
          <a:prstGeom prst="rect">
            <a:avLst/>
          </a:prstGeom>
        </p:spPr>
        <p:txBody>
          <a:bodyPr wrap="square">
            <a:spAutoFit/>
          </a:bodyPr>
          <a:lstStyle/>
          <a:p>
            <a:pPr lvl="0"/>
            <a:r>
              <a:rPr lang="en-US" sz="2000" b="1" dirty="0">
                <a:solidFill>
                  <a:prstClr val="black"/>
                </a:solidFill>
              </a:rPr>
              <a:t>Woman 2</a:t>
            </a:r>
            <a:endParaRPr lang="en-PH" sz="2000" dirty="0">
              <a:solidFill>
                <a:prstClr val="black"/>
              </a:solidFill>
            </a:endParaRPr>
          </a:p>
          <a:p>
            <a:pPr lvl="0"/>
            <a:r>
              <a:rPr lang="en-US" sz="2000" dirty="0">
                <a:solidFill>
                  <a:prstClr val="black"/>
                </a:solidFill>
              </a:rPr>
              <a:t>“Pretty little thing!”  </a:t>
            </a:r>
            <a:endParaRPr lang="en-PH" sz="2000" dirty="0">
              <a:solidFill>
                <a:prstClr val="black"/>
              </a:solidFill>
            </a:endParaRPr>
          </a:p>
          <a:p>
            <a:pPr lvl="0"/>
            <a:r>
              <a:rPr lang="en-US" sz="2000" b="1" dirty="0">
                <a:solidFill>
                  <a:prstClr val="black"/>
                </a:solidFill>
              </a:rPr>
              <a:t>Woman 1</a:t>
            </a:r>
            <a:endParaRPr lang="en-PH" sz="2000" dirty="0">
              <a:solidFill>
                <a:prstClr val="black"/>
              </a:solidFill>
            </a:endParaRPr>
          </a:p>
          <a:p>
            <a:pPr lvl="0"/>
            <a:r>
              <a:rPr lang="en-US" sz="2000" dirty="0">
                <a:solidFill>
                  <a:prstClr val="black"/>
                </a:solidFill>
              </a:rPr>
              <a:t>“But he might have picked out some other girl with a less foolish face.” </a:t>
            </a:r>
            <a:endParaRPr lang="en-PH" sz="2000" dirty="0">
              <a:solidFill>
                <a:prstClr val="black"/>
              </a:solidFill>
            </a:endParaRPr>
          </a:p>
          <a:p>
            <a:pPr lvl="0"/>
            <a:r>
              <a:rPr lang="en-US" sz="2000" b="1" dirty="0">
                <a:solidFill>
                  <a:prstClr val="black"/>
                </a:solidFill>
              </a:rPr>
              <a:t>Woman 2</a:t>
            </a:r>
            <a:endParaRPr lang="en-PH" sz="2000" dirty="0">
              <a:solidFill>
                <a:prstClr val="black"/>
              </a:solidFill>
            </a:endParaRPr>
          </a:p>
          <a:p>
            <a:pPr lvl="0"/>
            <a:r>
              <a:rPr lang="en-US" sz="2000" dirty="0">
                <a:solidFill>
                  <a:prstClr val="black"/>
                </a:solidFill>
              </a:rPr>
              <a:t>“The gold, child! The good youth is selling himself.” </a:t>
            </a:r>
            <a:endParaRPr lang="en-PH" sz="2000" dirty="0">
              <a:solidFill>
                <a:prstClr val="black"/>
              </a:solidFill>
            </a:endParaRPr>
          </a:p>
          <a:p>
            <a:pPr lvl="0"/>
            <a:r>
              <a:rPr lang="en-US" sz="2000" b="1" dirty="0">
                <a:solidFill>
                  <a:prstClr val="black"/>
                </a:solidFill>
              </a:rPr>
              <a:t>Woman 1</a:t>
            </a:r>
            <a:endParaRPr lang="en-PH" sz="2000" dirty="0">
              <a:solidFill>
                <a:prstClr val="black"/>
              </a:solidFill>
            </a:endParaRPr>
          </a:p>
          <a:p>
            <a:pPr lvl="0"/>
            <a:r>
              <a:rPr lang="en-US" sz="2000" dirty="0">
                <a:solidFill>
                  <a:prstClr val="black"/>
                </a:solidFill>
              </a:rPr>
              <a:t>In another part the comments ran thus:</a:t>
            </a:r>
            <a:endParaRPr lang="en-PH" sz="2000" dirty="0">
              <a:solidFill>
                <a:prstClr val="black"/>
              </a:solidFill>
            </a:endParaRPr>
          </a:p>
          <a:p>
            <a:pPr lvl="0"/>
            <a:r>
              <a:rPr lang="en-US" sz="2000" b="1" dirty="0">
                <a:solidFill>
                  <a:prstClr val="black"/>
                </a:solidFill>
              </a:rPr>
              <a:t>Woman 2 </a:t>
            </a:r>
            <a:endParaRPr lang="en-PH" sz="2000" dirty="0">
              <a:solidFill>
                <a:prstClr val="black"/>
              </a:solidFill>
            </a:endParaRPr>
          </a:p>
          <a:p>
            <a:pPr lvl="0"/>
            <a:r>
              <a:rPr lang="en-US" sz="2000" dirty="0">
                <a:solidFill>
                  <a:prstClr val="black"/>
                </a:solidFill>
              </a:rPr>
              <a:t>“To get married when her first fiancé is about to be hanged!” </a:t>
            </a:r>
            <a:endParaRPr lang="en-PH" sz="2000" dirty="0">
              <a:solidFill>
                <a:prstClr val="black"/>
              </a:solidFill>
            </a:endParaRPr>
          </a:p>
        </p:txBody>
      </p:sp>
    </p:spTree>
    <p:extLst>
      <p:ext uri="{BB962C8B-B14F-4D97-AF65-F5344CB8AC3E}">
        <p14:creationId xmlns:p14="http://schemas.microsoft.com/office/powerpoint/2010/main" val="364252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6705600" cy="3785652"/>
          </a:xfrm>
          <a:prstGeom prst="rect">
            <a:avLst/>
          </a:prstGeom>
        </p:spPr>
        <p:txBody>
          <a:bodyPr wrap="square">
            <a:spAutoFit/>
          </a:bodyPr>
          <a:lstStyle/>
          <a:p>
            <a:r>
              <a:rPr lang="en-US" sz="2000" b="1" dirty="0"/>
              <a:t>Woman 1</a:t>
            </a:r>
            <a:endParaRPr lang="en-PH" sz="2000" dirty="0"/>
          </a:p>
          <a:p>
            <a:r>
              <a:rPr lang="en-US" sz="2000" dirty="0"/>
              <a:t>“That’s what’s called prudence, having a substitute ready.” </a:t>
            </a:r>
            <a:endParaRPr lang="en-PH" sz="2000" dirty="0"/>
          </a:p>
          <a:p>
            <a:r>
              <a:rPr lang="en-US" sz="2000" b="1" dirty="0"/>
              <a:t>Woman 2</a:t>
            </a:r>
            <a:endParaRPr lang="en-PH" sz="2000" dirty="0"/>
          </a:p>
          <a:p>
            <a:r>
              <a:rPr lang="en-US" sz="2000" dirty="0"/>
              <a:t>“Well, when she gets to be a widow—” </a:t>
            </a:r>
            <a:endParaRPr lang="en-PH" sz="2000" dirty="0"/>
          </a:p>
          <a:p>
            <a:r>
              <a:rPr lang="en-US" sz="2000" dirty="0"/>
              <a:t>In the circle of men the conversation was carried on in loud tones and, naturally, turned upon recent events. All were talking, even Don </a:t>
            </a:r>
            <a:r>
              <a:rPr lang="en-US" sz="2000" dirty="0" err="1"/>
              <a:t>Tiburcio</a:t>
            </a:r>
            <a:r>
              <a:rPr lang="en-US" sz="2000" dirty="0"/>
              <a:t>, with the exception of Padre </a:t>
            </a:r>
            <a:r>
              <a:rPr lang="en-US" sz="2000" dirty="0" err="1"/>
              <a:t>Sibyla</a:t>
            </a:r>
            <a:r>
              <a:rPr lang="en-US" sz="2000" dirty="0"/>
              <a:t>, who maintained his usual disdainful silence. </a:t>
            </a:r>
            <a:endParaRPr lang="en-PH" sz="2000" dirty="0"/>
          </a:p>
          <a:p>
            <a:r>
              <a:rPr lang="en-US" sz="2000" b="1" dirty="0"/>
              <a:t>Don </a:t>
            </a:r>
            <a:r>
              <a:rPr lang="en-US" sz="2000" b="1" dirty="0" err="1"/>
              <a:t>Tiburcio</a:t>
            </a:r>
            <a:endParaRPr lang="en-PH" sz="2000" dirty="0"/>
          </a:p>
          <a:p>
            <a:r>
              <a:rPr lang="en-US" sz="2000" dirty="0"/>
              <a:t>“I’ve heard it said that your Reverence is leaving the town, Padre </a:t>
            </a:r>
            <a:r>
              <a:rPr lang="en-US" sz="2000" dirty="0" err="1"/>
              <a:t>Salvi</a:t>
            </a:r>
            <a:r>
              <a:rPr lang="en-US" sz="2000" dirty="0"/>
              <a:t>?” inquired the new major, whose fresh star had made him more amiable. </a:t>
            </a:r>
            <a:endParaRPr lang="en-PH" sz="2000" dirty="0"/>
          </a:p>
        </p:txBody>
      </p:sp>
    </p:spTree>
    <p:extLst>
      <p:ext uri="{BB962C8B-B14F-4D97-AF65-F5344CB8AC3E}">
        <p14:creationId xmlns:p14="http://schemas.microsoft.com/office/powerpoint/2010/main" val="399787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109" y="914400"/>
            <a:ext cx="7239000" cy="4708981"/>
          </a:xfrm>
          <a:prstGeom prst="rect">
            <a:avLst/>
          </a:prstGeom>
        </p:spPr>
        <p:txBody>
          <a:bodyPr wrap="square">
            <a:spAutoFit/>
          </a:bodyPr>
          <a:lstStyle/>
          <a:p>
            <a:r>
              <a:rPr lang="en-US" sz="2000" b="1" dirty="0" err="1"/>
              <a:t>Alfarez</a:t>
            </a:r>
            <a:r>
              <a:rPr lang="en-US" sz="2000" b="1" dirty="0"/>
              <a:t> </a:t>
            </a:r>
            <a:endParaRPr lang="en-PH" sz="2000" dirty="0"/>
          </a:p>
          <a:p>
            <a:r>
              <a:rPr lang="en-US" sz="2000" dirty="0"/>
              <a:t>“Well, you haven’t kept yourself waiting!”  </a:t>
            </a:r>
            <a:endParaRPr lang="en-PH" sz="2000" dirty="0"/>
          </a:p>
          <a:p>
            <a:r>
              <a:rPr lang="en-US" sz="2000" b="1" dirty="0"/>
              <a:t>Padre </a:t>
            </a:r>
            <a:r>
              <a:rPr lang="en-US" sz="2000" b="1" dirty="0" err="1"/>
              <a:t>Salvi</a:t>
            </a:r>
            <a:endParaRPr lang="en-PH" sz="2000" dirty="0"/>
          </a:p>
          <a:p>
            <a:r>
              <a:rPr lang="en-US" sz="2000" dirty="0"/>
              <a:t>“I should prefer not to be present,” </a:t>
            </a:r>
            <a:endParaRPr lang="en-PH" sz="2000" dirty="0"/>
          </a:p>
          <a:p>
            <a:r>
              <a:rPr lang="en-US" sz="2000" b="1" dirty="0"/>
              <a:t>Doña </a:t>
            </a:r>
            <a:r>
              <a:rPr lang="en-US" sz="2000" b="1" dirty="0" err="1"/>
              <a:t>Consolacion</a:t>
            </a:r>
            <a:r>
              <a:rPr lang="en-US" sz="2000" b="1" dirty="0"/>
              <a:t>,</a:t>
            </a:r>
            <a:endParaRPr lang="en-PH" sz="2000" dirty="0"/>
          </a:p>
          <a:p>
            <a:r>
              <a:rPr lang="en-US" sz="2000" dirty="0"/>
              <a:t> “Let us begin,” she announced. </a:t>
            </a:r>
            <a:endParaRPr lang="en-PH" sz="2000" dirty="0"/>
          </a:p>
          <a:p>
            <a:r>
              <a:rPr lang="en-US" sz="2000" b="1" dirty="0" err="1"/>
              <a:t>Alfarez</a:t>
            </a:r>
            <a:endParaRPr lang="en-PH" sz="2000" dirty="0"/>
          </a:p>
          <a:p>
            <a:r>
              <a:rPr lang="en-US" sz="2000" dirty="0"/>
              <a:t>“Bring out those two who are in the stocks,” </a:t>
            </a:r>
            <a:endParaRPr lang="en-PH" sz="2000" dirty="0"/>
          </a:p>
          <a:p>
            <a:r>
              <a:rPr lang="en-US" sz="2000" b="1" dirty="0" err="1"/>
              <a:t>Alfarez</a:t>
            </a:r>
            <a:endParaRPr lang="en-PH" sz="2000" dirty="0"/>
          </a:p>
          <a:p>
            <a:r>
              <a:rPr lang="en-US" sz="2000" dirty="0"/>
              <a:t> “This is the one who defended himself with the most courage and told his companions to run,” said </a:t>
            </a:r>
            <a:r>
              <a:rPr lang="en-US" sz="2000" b="1" dirty="0"/>
              <a:t>Padre </a:t>
            </a:r>
            <a:r>
              <a:rPr lang="en-US" sz="2000" b="1" dirty="0" err="1"/>
              <a:t>Salvi</a:t>
            </a:r>
            <a:r>
              <a:rPr lang="en-US" sz="2000" b="1" dirty="0"/>
              <a:t>. </a:t>
            </a:r>
            <a:endParaRPr lang="en-PH" sz="2000" dirty="0"/>
          </a:p>
          <a:p>
            <a:r>
              <a:rPr lang="en-US" sz="2000" b="1" dirty="0" err="1"/>
              <a:t>Alferez</a:t>
            </a:r>
            <a:endParaRPr lang="en-PH" sz="2000" dirty="0"/>
          </a:p>
          <a:p>
            <a:r>
              <a:rPr lang="en-US" sz="2000" dirty="0"/>
              <a:t> “What’s your name?” </a:t>
            </a:r>
            <a:endParaRPr lang="en-PH" sz="2000" dirty="0"/>
          </a:p>
          <a:p>
            <a:r>
              <a:rPr lang="en-US" sz="2000" b="1" dirty="0" err="1"/>
              <a:t>Tarsilo</a:t>
            </a:r>
            <a:endParaRPr lang="en-PH" sz="2000" dirty="0"/>
          </a:p>
          <a:p>
            <a:r>
              <a:rPr lang="en-US" sz="2000" dirty="0"/>
              <a:t>“</a:t>
            </a:r>
            <a:r>
              <a:rPr lang="en-US" sz="2000" dirty="0" err="1"/>
              <a:t>Tarsilo</a:t>
            </a:r>
            <a:r>
              <a:rPr lang="en-US" sz="2000" dirty="0"/>
              <a:t> </a:t>
            </a:r>
            <a:r>
              <a:rPr lang="en-US" sz="2000" dirty="0" err="1"/>
              <a:t>Alasigan</a:t>
            </a:r>
            <a:r>
              <a:rPr lang="en-US" sz="2000" dirty="0"/>
              <a:t>.” </a:t>
            </a:r>
            <a:endParaRPr lang="en-PH" sz="2000" dirty="0"/>
          </a:p>
        </p:txBody>
      </p:sp>
    </p:spTree>
    <p:extLst>
      <p:ext uri="{BB962C8B-B14F-4D97-AF65-F5344CB8AC3E}">
        <p14:creationId xmlns:p14="http://schemas.microsoft.com/office/powerpoint/2010/main" val="2899500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27" y="838200"/>
            <a:ext cx="7536874" cy="4708981"/>
          </a:xfrm>
          <a:prstGeom prst="rect">
            <a:avLst/>
          </a:prstGeom>
        </p:spPr>
        <p:txBody>
          <a:bodyPr wrap="square">
            <a:spAutoFit/>
          </a:bodyPr>
          <a:lstStyle/>
          <a:p>
            <a:r>
              <a:rPr lang="en-US" sz="2000" b="1" dirty="0"/>
              <a:t>Padre </a:t>
            </a:r>
            <a:r>
              <a:rPr lang="en-US" sz="2000" b="1" dirty="0" err="1"/>
              <a:t>Salvi</a:t>
            </a:r>
            <a:endParaRPr lang="en-PH" sz="2000" dirty="0"/>
          </a:p>
          <a:p>
            <a:r>
              <a:rPr lang="en-US" sz="2000" dirty="0"/>
              <a:t>“I have nothing more to do there. I’m going to stay permanently in Manila. And you?” </a:t>
            </a:r>
            <a:endParaRPr lang="en-PH" sz="2000" dirty="0"/>
          </a:p>
          <a:p>
            <a:r>
              <a:rPr lang="en-US" sz="2000" b="1" dirty="0"/>
              <a:t>Don </a:t>
            </a:r>
            <a:r>
              <a:rPr lang="en-US" sz="2000" b="1" dirty="0" err="1"/>
              <a:t>Tiburcio</a:t>
            </a:r>
            <a:endParaRPr lang="en-PH" sz="2000" dirty="0"/>
          </a:p>
          <a:p>
            <a:r>
              <a:rPr lang="en-US" sz="2000" dirty="0"/>
              <a:t>“I’m also leaving the town,” answered the ex-</a:t>
            </a:r>
            <a:r>
              <a:rPr lang="en-US" sz="2000" dirty="0" err="1"/>
              <a:t>alferez</a:t>
            </a:r>
            <a:r>
              <a:rPr lang="en-US" sz="2000" dirty="0"/>
              <a:t>, swelling up. “The government needs me to command a flying column to clean the provinces of filibusters.” </a:t>
            </a:r>
            <a:endParaRPr lang="en-PH" sz="2000" dirty="0"/>
          </a:p>
          <a:p>
            <a:r>
              <a:rPr lang="en-US" sz="2000" b="1" dirty="0"/>
              <a:t>Government Employee 1</a:t>
            </a:r>
            <a:endParaRPr lang="en-PH" sz="2000" dirty="0"/>
          </a:p>
          <a:p>
            <a:r>
              <a:rPr lang="en-US" sz="2000" dirty="0"/>
              <a:t> “Is it known for certain what will become of the ringleader, the filibuster?” </a:t>
            </a:r>
            <a:endParaRPr lang="en-PH" sz="2000" dirty="0"/>
          </a:p>
          <a:p>
            <a:r>
              <a:rPr lang="en-US" sz="2000" b="1" dirty="0"/>
              <a:t>Government Employee 2</a:t>
            </a:r>
            <a:endParaRPr lang="en-PH" sz="2000" dirty="0"/>
          </a:p>
          <a:p>
            <a:r>
              <a:rPr lang="en-US" sz="2000" dirty="0"/>
              <a:t>“Do you mean </a:t>
            </a:r>
            <a:r>
              <a:rPr lang="en-US" sz="2000" dirty="0" err="1"/>
              <a:t>Crisostomo</a:t>
            </a:r>
            <a:r>
              <a:rPr lang="en-US" sz="2000" dirty="0"/>
              <a:t> Ibarra?” asked another. “The most likely and most just thing is that he will be hanged, like those of ’72.” </a:t>
            </a:r>
            <a:endParaRPr lang="en-PH" sz="2000" dirty="0"/>
          </a:p>
          <a:p>
            <a:r>
              <a:rPr lang="en-US" sz="2000" b="1" dirty="0"/>
              <a:t>Old Lieutenant</a:t>
            </a:r>
            <a:endParaRPr lang="en-PH" sz="2000" dirty="0"/>
          </a:p>
          <a:p>
            <a:r>
              <a:rPr lang="en-US" sz="2000" dirty="0"/>
              <a:t>“He’s going to be deported,” </a:t>
            </a:r>
            <a:endParaRPr lang="en-PH" sz="2000" dirty="0"/>
          </a:p>
        </p:txBody>
      </p:sp>
    </p:spTree>
    <p:extLst>
      <p:ext uri="{BB962C8B-B14F-4D97-AF65-F5344CB8AC3E}">
        <p14:creationId xmlns:p14="http://schemas.microsoft.com/office/powerpoint/2010/main" val="382721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6934200" cy="3477875"/>
          </a:xfrm>
          <a:prstGeom prst="rect">
            <a:avLst/>
          </a:prstGeom>
        </p:spPr>
        <p:txBody>
          <a:bodyPr wrap="square">
            <a:spAutoFit/>
          </a:bodyPr>
          <a:lstStyle/>
          <a:p>
            <a:r>
              <a:rPr lang="en-US" sz="2000" b="1" dirty="0"/>
              <a:t>Crowd</a:t>
            </a:r>
            <a:endParaRPr lang="en-PH" sz="2000" dirty="0"/>
          </a:p>
          <a:p>
            <a:r>
              <a:rPr lang="en-US" sz="2000" dirty="0"/>
              <a:t>“Deported! Nothing more than deported? But it will be a perpetual deportation!” </a:t>
            </a:r>
            <a:endParaRPr lang="en-PH" sz="2000" dirty="0"/>
          </a:p>
          <a:p>
            <a:r>
              <a:rPr lang="en-US" sz="2000" b="1" dirty="0"/>
              <a:t>Lieutenant Guevara</a:t>
            </a:r>
            <a:endParaRPr lang="en-PH" sz="2000" dirty="0"/>
          </a:p>
          <a:p>
            <a:r>
              <a:rPr lang="en-US" sz="2000" dirty="0"/>
              <a:t>"If that young man,” </a:t>
            </a:r>
            <a:endParaRPr lang="en-PH" sz="2000" dirty="0"/>
          </a:p>
          <a:p>
            <a:r>
              <a:rPr lang="en-US" sz="2000" dirty="0"/>
              <a:t>“had been more cautious, if he had confided less in certain persons with whom he corresponded, if our prosecutors did not know how to interpret so subtly what is written, that young man would surely have been acquitted.” </a:t>
            </a:r>
            <a:endParaRPr lang="en-PH" sz="2000" dirty="0"/>
          </a:p>
          <a:p>
            <a:r>
              <a:rPr lang="en-US" sz="2000" b="1" dirty="0"/>
              <a:t>Padre </a:t>
            </a:r>
            <a:r>
              <a:rPr lang="en-US" sz="2000" b="1" dirty="0" err="1"/>
              <a:t>Sibyla</a:t>
            </a:r>
            <a:endParaRPr lang="en-PH" sz="2000" dirty="0"/>
          </a:p>
          <a:p>
            <a:r>
              <a:rPr lang="en-US" sz="2000" dirty="0"/>
              <a:t> “You’re speaking of letters, </a:t>
            </a:r>
            <a:r>
              <a:rPr lang="en-US" sz="2000" dirty="0" err="1"/>
              <a:t>Señor</a:t>
            </a:r>
            <a:r>
              <a:rPr lang="en-US" sz="2000" dirty="0"/>
              <a:t> Guevara?” </a:t>
            </a:r>
            <a:endParaRPr lang="en-PH" sz="2000" dirty="0"/>
          </a:p>
        </p:txBody>
      </p:sp>
    </p:spTree>
    <p:extLst>
      <p:ext uri="{BB962C8B-B14F-4D97-AF65-F5344CB8AC3E}">
        <p14:creationId xmlns:p14="http://schemas.microsoft.com/office/powerpoint/2010/main" val="392982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12845"/>
            <a:ext cx="7315200" cy="3908762"/>
          </a:xfrm>
          <a:prstGeom prst="rect">
            <a:avLst/>
          </a:prstGeom>
        </p:spPr>
        <p:txBody>
          <a:bodyPr wrap="square">
            <a:spAutoFit/>
          </a:bodyPr>
          <a:lstStyle/>
          <a:p>
            <a:pPr lvl="0"/>
            <a:r>
              <a:rPr lang="en-US" sz="2000" b="1" dirty="0" err="1">
                <a:solidFill>
                  <a:prstClr val="black"/>
                </a:solidFill>
              </a:rPr>
              <a:t>Señor</a:t>
            </a:r>
            <a:r>
              <a:rPr lang="en-US" sz="2000" b="1" dirty="0">
                <a:solidFill>
                  <a:prstClr val="black"/>
                </a:solidFill>
              </a:rPr>
              <a:t> Guevara </a:t>
            </a:r>
            <a:endParaRPr lang="en-PH" sz="2000" dirty="0">
              <a:solidFill>
                <a:prstClr val="black"/>
              </a:solidFill>
            </a:endParaRPr>
          </a:p>
          <a:p>
            <a:pPr lvl="0"/>
            <a:r>
              <a:rPr lang="en-US" sz="2000" dirty="0">
                <a:solidFill>
                  <a:prstClr val="black"/>
                </a:solidFill>
              </a:rPr>
              <a:t>“I’m speaking of what was told me by his lawyer, who looked after the case with interest and zeal. Outside of some ambiguous lines which this youth wrote to a woman before he left for Europe, lines in which the government’s attorney saw a plot and a threat against the government, and which he acknowledged to be his, there wasn’t anything found to accuse him of.” </a:t>
            </a:r>
            <a:endParaRPr lang="en-US" b="1" dirty="0" smtClean="0"/>
          </a:p>
          <a:p>
            <a:r>
              <a:rPr lang="en-US" b="1" dirty="0" smtClean="0"/>
              <a:t>Padre </a:t>
            </a:r>
            <a:r>
              <a:rPr lang="en-US" b="1" dirty="0" err="1"/>
              <a:t>Sibyla</a:t>
            </a:r>
            <a:endParaRPr lang="en-PH" dirty="0"/>
          </a:p>
          <a:p>
            <a:r>
              <a:rPr lang="en-US" dirty="0"/>
              <a:t>“But the declaration of the outlaw before he died?” </a:t>
            </a:r>
            <a:endParaRPr lang="en-PH" dirty="0"/>
          </a:p>
          <a:p>
            <a:r>
              <a:rPr lang="en-US" b="1" dirty="0"/>
              <a:t>Franciscan	</a:t>
            </a:r>
            <a:endParaRPr lang="en-PH" dirty="0"/>
          </a:p>
          <a:p>
            <a:r>
              <a:rPr lang="en-US" dirty="0"/>
              <a:t>"Did you say that the letter was directed to a woman?”.</a:t>
            </a:r>
            <a:endParaRPr lang="en-PH" dirty="0"/>
          </a:p>
          <a:p>
            <a:r>
              <a:rPr lang="en-US" dirty="0"/>
              <a:t> “How did it get into the hands of the prosecutor?” </a:t>
            </a:r>
            <a:endParaRPr lang="en-PH" dirty="0"/>
          </a:p>
          <a:p>
            <a:r>
              <a:rPr lang="en-US" dirty="0"/>
              <a:t> </a:t>
            </a:r>
            <a:endParaRPr lang="en-PH" dirty="0"/>
          </a:p>
        </p:txBody>
      </p:sp>
    </p:spTree>
    <p:extLst>
      <p:ext uri="{BB962C8B-B14F-4D97-AF65-F5344CB8AC3E}">
        <p14:creationId xmlns:p14="http://schemas.microsoft.com/office/powerpoint/2010/main" val="320505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873" y="990600"/>
            <a:ext cx="6864927" cy="4431983"/>
          </a:xfrm>
          <a:prstGeom prst="rect">
            <a:avLst/>
          </a:prstGeom>
        </p:spPr>
        <p:txBody>
          <a:bodyPr wrap="square">
            <a:spAutoFit/>
          </a:bodyPr>
          <a:lstStyle/>
          <a:p>
            <a:pPr lvl="0"/>
            <a:r>
              <a:rPr lang="en-US" dirty="0">
                <a:solidFill>
                  <a:prstClr val="black"/>
                </a:solidFill>
              </a:rPr>
              <a:t>The lieutenant did not answer. He stared for a moment at Padre </a:t>
            </a:r>
            <a:r>
              <a:rPr lang="en-US" dirty="0" err="1">
                <a:solidFill>
                  <a:prstClr val="black"/>
                </a:solidFill>
              </a:rPr>
              <a:t>Salvi</a:t>
            </a:r>
            <a:r>
              <a:rPr lang="en-US" dirty="0">
                <a:solidFill>
                  <a:prstClr val="black"/>
                </a:solidFill>
              </a:rPr>
              <a:t> and then moved away, nervously twisting the sharp point of his gray beard. The others made their comments. </a:t>
            </a:r>
            <a:endParaRPr lang="en-PH" dirty="0">
              <a:solidFill>
                <a:prstClr val="black"/>
              </a:solidFill>
            </a:endParaRPr>
          </a:p>
          <a:p>
            <a:pPr lvl="0"/>
            <a:r>
              <a:rPr lang="en-US" dirty="0">
                <a:solidFill>
                  <a:prstClr val="black"/>
                </a:solidFill>
              </a:rPr>
              <a:t>“There is seen the hand of God!” remarked one. “Even the women hate him.” </a:t>
            </a:r>
            <a:endParaRPr lang="en-PH" dirty="0">
              <a:solidFill>
                <a:prstClr val="black"/>
              </a:solidFill>
            </a:endParaRPr>
          </a:p>
          <a:p>
            <a:pPr lvl="0"/>
            <a:r>
              <a:rPr lang="en-US" dirty="0">
                <a:solidFill>
                  <a:prstClr val="black"/>
                </a:solidFill>
              </a:rPr>
              <a:t>“He had his house burned down, thinking in that way to save himself, but he didn’t count on the guest, on his </a:t>
            </a:r>
            <a:r>
              <a:rPr lang="en-US" i="1" dirty="0" err="1">
                <a:solidFill>
                  <a:prstClr val="black"/>
                </a:solidFill>
              </a:rPr>
              <a:t>querida</a:t>
            </a:r>
            <a:r>
              <a:rPr lang="en-US" dirty="0">
                <a:solidFill>
                  <a:prstClr val="black"/>
                </a:solidFill>
              </a:rPr>
              <a:t>, his </a:t>
            </a:r>
            <a:r>
              <a:rPr lang="en-US" i="1" dirty="0" err="1">
                <a:solidFill>
                  <a:prstClr val="black"/>
                </a:solidFill>
              </a:rPr>
              <a:t>babaye</a:t>
            </a:r>
            <a:r>
              <a:rPr lang="en-US" dirty="0">
                <a:solidFill>
                  <a:prstClr val="black"/>
                </a:solidFill>
              </a:rPr>
              <a:t>,” added another, laughing. “It’s the work of God! </a:t>
            </a:r>
            <a:r>
              <a:rPr lang="en-US" i="1" dirty="0">
                <a:solidFill>
                  <a:prstClr val="black"/>
                </a:solidFill>
              </a:rPr>
              <a:t>Santiago y </a:t>
            </a:r>
            <a:r>
              <a:rPr lang="en-US" i="1" dirty="0" err="1">
                <a:solidFill>
                  <a:prstClr val="black"/>
                </a:solidFill>
              </a:rPr>
              <a:t>cierra</a:t>
            </a:r>
            <a:r>
              <a:rPr lang="en-US" i="1" dirty="0">
                <a:solidFill>
                  <a:prstClr val="black"/>
                </a:solidFill>
              </a:rPr>
              <a:t> </a:t>
            </a:r>
            <a:r>
              <a:rPr lang="en-US" i="1" dirty="0" err="1">
                <a:solidFill>
                  <a:prstClr val="black"/>
                </a:solidFill>
              </a:rPr>
              <a:t>España</a:t>
            </a:r>
            <a:r>
              <a:rPr lang="en-US" i="1" dirty="0" smtClean="0">
                <a:solidFill>
                  <a:prstClr val="black"/>
                </a:solidFill>
              </a:rPr>
              <a:t>!</a:t>
            </a:r>
            <a:r>
              <a:rPr lang="en-US" dirty="0" smtClean="0">
                <a:solidFill>
                  <a:prstClr val="black"/>
                </a:solidFill>
              </a:rPr>
              <a:t>”</a:t>
            </a:r>
          </a:p>
          <a:p>
            <a:pPr lvl="0"/>
            <a:r>
              <a:rPr lang="en-US" sz="2000" dirty="0">
                <a:solidFill>
                  <a:prstClr val="black"/>
                </a:solidFill>
              </a:rPr>
              <a:t>Meanwhile the old soldier paused in his pacing about and approached Maria Clara, who was listening to the conversation, motionless in her chair, with the flowers scattered at her feet. </a:t>
            </a:r>
            <a:endParaRPr lang="en-PH" sz="2000" dirty="0">
              <a:solidFill>
                <a:prstClr val="black"/>
              </a:solidFill>
            </a:endParaRPr>
          </a:p>
          <a:p>
            <a:pPr lvl="0"/>
            <a:r>
              <a:rPr lang="en-US" sz="2000" dirty="0">
                <a:solidFill>
                  <a:prstClr val="black"/>
                </a:solidFill>
              </a:rPr>
              <a:t>With startled eyes she watched him move away from her, and bit her lip. Fortunately, Aunt Isabel came along, and she had sufficient strength left to catch hold of the old lady’s skirt. </a:t>
            </a:r>
            <a:endParaRPr lang="en-PH" sz="2000" dirty="0">
              <a:solidFill>
                <a:prstClr val="black"/>
              </a:solidFill>
            </a:endParaRPr>
          </a:p>
          <a:p>
            <a:pPr lvl="0"/>
            <a:endParaRPr lang="en-PH" dirty="0">
              <a:solidFill>
                <a:prstClr val="black"/>
              </a:solidFill>
            </a:endParaRPr>
          </a:p>
        </p:txBody>
      </p:sp>
    </p:spTree>
    <p:extLst>
      <p:ext uri="{BB962C8B-B14F-4D97-AF65-F5344CB8AC3E}">
        <p14:creationId xmlns:p14="http://schemas.microsoft.com/office/powerpoint/2010/main" val="933105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6858000" cy="4093428"/>
          </a:xfrm>
          <a:prstGeom prst="rect">
            <a:avLst/>
          </a:prstGeom>
        </p:spPr>
        <p:txBody>
          <a:bodyPr wrap="square">
            <a:spAutoFit/>
          </a:bodyPr>
          <a:lstStyle/>
          <a:p>
            <a:r>
              <a:rPr lang="en-US" sz="2000" b="1" dirty="0" smtClean="0"/>
              <a:t>Maria </a:t>
            </a:r>
            <a:r>
              <a:rPr lang="en-US" sz="2000" b="1" dirty="0"/>
              <a:t>Clara</a:t>
            </a:r>
            <a:endParaRPr lang="en-PH" sz="2000" dirty="0"/>
          </a:p>
          <a:p>
            <a:r>
              <a:rPr lang="en-US" sz="2000" dirty="0"/>
              <a:t>“Aunt!” she murmured. </a:t>
            </a:r>
            <a:endParaRPr lang="en-PH" sz="2000" dirty="0"/>
          </a:p>
          <a:p>
            <a:r>
              <a:rPr lang="en-US" sz="2000" b="1" dirty="0"/>
              <a:t>Old lady</a:t>
            </a:r>
            <a:endParaRPr lang="en-PH" sz="2000" dirty="0"/>
          </a:p>
          <a:p>
            <a:r>
              <a:rPr lang="en-US" sz="2000" dirty="0"/>
              <a:t>“What’s the matter?" frightened by the look on the girl’s face. </a:t>
            </a:r>
            <a:endParaRPr lang="en-PH" sz="2000" dirty="0"/>
          </a:p>
          <a:p>
            <a:r>
              <a:rPr lang="en-US" sz="2000" b="1" dirty="0"/>
              <a:t>Maria Clara</a:t>
            </a:r>
            <a:endParaRPr lang="en-PH" sz="2000" dirty="0"/>
          </a:p>
          <a:p>
            <a:r>
              <a:rPr lang="en-US" sz="2000" dirty="0"/>
              <a:t>“Take me to my room!” she pleaded, grasping her aunt’s arm in order to rise. </a:t>
            </a:r>
            <a:endParaRPr lang="en-PH" sz="2000" dirty="0"/>
          </a:p>
          <a:p>
            <a:r>
              <a:rPr lang="en-US" sz="2000" b="1" dirty="0"/>
              <a:t>Old lady</a:t>
            </a:r>
            <a:endParaRPr lang="en-PH" sz="2000" dirty="0"/>
          </a:p>
          <a:p>
            <a:r>
              <a:rPr lang="en-US" sz="2000" dirty="0"/>
              <a:t>“Are you sick, daughter? You look as if you’d lost your bones! What’s the matter?” </a:t>
            </a:r>
            <a:endParaRPr lang="en-US" sz="2000" dirty="0" smtClean="0"/>
          </a:p>
          <a:p>
            <a:pPr lvl="0"/>
            <a:r>
              <a:rPr lang="en-US" sz="2000" b="1" dirty="0">
                <a:solidFill>
                  <a:prstClr val="black"/>
                </a:solidFill>
              </a:rPr>
              <a:t>Maria Clara	</a:t>
            </a:r>
            <a:endParaRPr lang="en-PH" sz="2000" dirty="0">
              <a:solidFill>
                <a:prstClr val="black"/>
              </a:solidFill>
            </a:endParaRPr>
          </a:p>
          <a:p>
            <a:pPr lvl="0"/>
            <a:r>
              <a:rPr lang="en-US" sz="2000" dirty="0">
                <a:solidFill>
                  <a:prstClr val="black"/>
                </a:solidFill>
              </a:rPr>
              <a:t>“A fainting spell—the people in the room—so many lights—I need to rest. Tell father that I’m going to sleep.” </a:t>
            </a:r>
            <a:endParaRPr lang="en-PH" sz="2000" dirty="0">
              <a:solidFill>
                <a:prstClr val="black"/>
              </a:solidFill>
            </a:endParaRPr>
          </a:p>
        </p:txBody>
      </p:sp>
    </p:spTree>
    <p:extLst>
      <p:ext uri="{BB962C8B-B14F-4D97-AF65-F5344CB8AC3E}">
        <p14:creationId xmlns:p14="http://schemas.microsoft.com/office/powerpoint/2010/main" val="65108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1673"/>
            <a:ext cx="7620000" cy="4093428"/>
          </a:xfrm>
          <a:prstGeom prst="rect">
            <a:avLst/>
          </a:prstGeom>
        </p:spPr>
        <p:txBody>
          <a:bodyPr wrap="square">
            <a:spAutoFit/>
          </a:bodyPr>
          <a:lstStyle/>
          <a:p>
            <a:r>
              <a:rPr lang="en-US" sz="2000" b="1" dirty="0" smtClean="0"/>
              <a:t>Old </a:t>
            </a:r>
            <a:r>
              <a:rPr lang="en-US" sz="2000" b="1" dirty="0"/>
              <a:t>lady</a:t>
            </a:r>
            <a:endParaRPr lang="en-PH" sz="2000" dirty="0"/>
          </a:p>
          <a:p>
            <a:r>
              <a:rPr lang="en-US" sz="2000" dirty="0"/>
              <a:t>“You’re cold. Do you want some tea?” </a:t>
            </a:r>
            <a:endParaRPr lang="en-PH" sz="2000" dirty="0"/>
          </a:p>
          <a:p>
            <a:r>
              <a:rPr lang="en-US" sz="2000" dirty="0"/>
              <a:t>Maria Clara shook her head, entered and locked the door of her chamber, and then, her strength failing her, she fell sobbing to the floor at the feet of an image. </a:t>
            </a:r>
            <a:endParaRPr lang="en-PH" sz="2000" dirty="0"/>
          </a:p>
          <a:p>
            <a:r>
              <a:rPr lang="en-US" sz="2000" b="1" dirty="0"/>
              <a:t>Maria Clara</a:t>
            </a:r>
            <a:endParaRPr lang="en-PH" sz="2000" dirty="0"/>
          </a:p>
          <a:p>
            <a:r>
              <a:rPr lang="en-US" sz="2000" dirty="0"/>
              <a:t>“Mother, mother, mother mine!” she sobbed. . </a:t>
            </a:r>
            <a:endParaRPr lang="en-PH" sz="2000" dirty="0"/>
          </a:p>
          <a:p>
            <a:r>
              <a:rPr lang="en-US" sz="2000" b="1" dirty="0"/>
              <a:t>Maria Clara </a:t>
            </a:r>
            <a:endParaRPr lang="en-PH" sz="2000" dirty="0"/>
          </a:p>
          <a:p>
            <a:r>
              <a:rPr lang="en-US" sz="2000" dirty="0"/>
              <a:t>“</a:t>
            </a:r>
            <a:r>
              <a:rPr lang="en-US" sz="2000" dirty="0" err="1"/>
              <a:t>Crisostomo</a:t>
            </a:r>
            <a:r>
              <a:rPr lang="en-US" sz="2000" dirty="0"/>
              <a:t>!” she murmured, overcome with fright. </a:t>
            </a:r>
            <a:endParaRPr lang="en-PH" sz="2000" dirty="0"/>
          </a:p>
          <a:p>
            <a:r>
              <a:rPr lang="en-US" sz="2000" b="1" dirty="0" err="1"/>
              <a:t>Crisostomo</a:t>
            </a:r>
            <a:endParaRPr lang="en-PH" sz="2000" dirty="0"/>
          </a:p>
          <a:p>
            <a:r>
              <a:rPr lang="en-US" sz="2000" dirty="0"/>
              <a:t>“Yes, I am </a:t>
            </a:r>
            <a:r>
              <a:rPr lang="en-US" sz="2000" dirty="0" err="1"/>
              <a:t>Crisostomo</a:t>
            </a:r>
            <a:r>
              <a:rPr lang="en-US" sz="2000" dirty="0"/>
              <a:t>,” replied the young man gravely. “An enemy, a man who has every reason for hating me, Elias, has rescued me from the prison into which my friends threw me.” </a:t>
            </a:r>
            <a:endParaRPr lang="en-PH" sz="2000" dirty="0"/>
          </a:p>
        </p:txBody>
      </p:sp>
    </p:spTree>
    <p:extLst>
      <p:ext uri="{BB962C8B-B14F-4D97-AF65-F5344CB8AC3E}">
        <p14:creationId xmlns:p14="http://schemas.microsoft.com/office/powerpoint/2010/main" val="37182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781800" cy="3477875"/>
          </a:xfrm>
          <a:prstGeom prst="rect">
            <a:avLst/>
          </a:prstGeom>
        </p:spPr>
        <p:txBody>
          <a:bodyPr wrap="square">
            <a:spAutoFit/>
          </a:bodyPr>
          <a:lstStyle/>
          <a:p>
            <a:pPr lvl="0"/>
            <a:r>
              <a:rPr lang="en-US" sz="2000" b="1" dirty="0">
                <a:solidFill>
                  <a:prstClr val="black"/>
                </a:solidFill>
              </a:rPr>
              <a:t>Maria Clara </a:t>
            </a:r>
            <a:endParaRPr lang="en-PH" sz="2000" dirty="0">
              <a:solidFill>
                <a:prstClr val="black"/>
              </a:solidFill>
            </a:endParaRPr>
          </a:p>
          <a:p>
            <a:pPr lvl="0"/>
            <a:r>
              <a:rPr lang="en-US" sz="2000" dirty="0">
                <a:solidFill>
                  <a:prstClr val="black"/>
                </a:solidFill>
              </a:rPr>
              <a:t> “</a:t>
            </a:r>
            <a:r>
              <a:rPr lang="en-US" sz="2000" dirty="0" err="1">
                <a:solidFill>
                  <a:prstClr val="black"/>
                </a:solidFill>
              </a:rPr>
              <a:t>Crisostomo</a:t>
            </a:r>
            <a:r>
              <a:rPr lang="en-US" sz="2000" dirty="0">
                <a:solidFill>
                  <a:prstClr val="black"/>
                </a:solidFill>
              </a:rPr>
              <a:t>,” she said, “God has sent you to save me from desperation. Hear me and then judge me!” </a:t>
            </a:r>
            <a:endParaRPr lang="en-PH" sz="2000" dirty="0">
              <a:solidFill>
                <a:prstClr val="black"/>
              </a:solidFill>
            </a:endParaRPr>
          </a:p>
          <a:p>
            <a:pPr lvl="0"/>
            <a:r>
              <a:rPr lang="en-US" sz="2000" dirty="0">
                <a:solidFill>
                  <a:prstClr val="black"/>
                </a:solidFill>
              </a:rPr>
              <a:t>Ibarra tried gently to draw away from her. “I didn’t come to call you to account! I came to give you peace!” </a:t>
            </a:r>
            <a:endParaRPr lang="en-US" sz="2000" dirty="0" smtClean="0">
              <a:solidFill>
                <a:prstClr val="black"/>
              </a:solidFill>
            </a:endParaRPr>
          </a:p>
          <a:p>
            <a:pPr lvl="0"/>
            <a:r>
              <a:rPr lang="en-US" sz="2000" b="1" dirty="0" err="1">
                <a:solidFill>
                  <a:prstClr val="black"/>
                </a:solidFill>
              </a:rPr>
              <a:t>Crisostomo</a:t>
            </a:r>
            <a:endParaRPr lang="en-PH" sz="2000" dirty="0">
              <a:solidFill>
                <a:prstClr val="black"/>
              </a:solidFill>
            </a:endParaRPr>
          </a:p>
          <a:p>
            <a:pPr lvl="0"/>
            <a:r>
              <a:rPr lang="en-US" sz="2000" dirty="0">
                <a:solidFill>
                  <a:prstClr val="black"/>
                </a:solidFill>
              </a:rPr>
              <a:t> “Maria, you are an angel!” </a:t>
            </a:r>
            <a:endParaRPr lang="en-PH" sz="2000" dirty="0">
              <a:solidFill>
                <a:prstClr val="black"/>
              </a:solidFill>
            </a:endParaRPr>
          </a:p>
          <a:p>
            <a:pPr lvl="0"/>
            <a:r>
              <a:rPr lang="en-US" sz="2000" dirty="0">
                <a:solidFill>
                  <a:prstClr val="black"/>
                </a:solidFill>
              </a:rPr>
              <a:t>“Then I am happy, since you believe me—” </a:t>
            </a:r>
            <a:endParaRPr lang="en-PH" sz="2000" dirty="0">
              <a:solidFill>
                <a:prstClr val="black"/>
              </a:solidFill>
            </a:endParaRPr>
          </a:p>
          <a:p>
            <a:pPr lvl="0"/>
            <a:r>
              <a:rPr lang="en-US" sz="2000" dirty="0">
                <a:solidFill>
                  <a:prstClr val="black"/>
                </a:solidFill>
              </a:rPr>
              <a:t>“But yet,” added the youth with a change of tone, “I’ve heard that you are going to be married.” </a:t>
            </a:r>
            <a:endParaRPr lang="en-PH" sz="2000" dirty="0">
              <a:solidFill>
                <a:prstClr val="black"/>
              </a:solidFill>
            </a:endParaRPr>
          </a:p>
          <a:p>
            <a:pPr lvl="0"/>
            <a:endParaRPr lang="en-PH" sz="2000" dirty="0">
              <a:solidFill>
                <a:prstClr val="black"/>
              </a:solidFill>
            </a:endParaRPr>
          </a:p>
        </p:txBody>
      </p:sp>
    </p:spTree>
    <p:extLst>
      <p:ext uri="{BB962C8B-B14F-4D97-AF65-F5344CB8AC3E}">
        <p14:creationId xmlns:p14="http://schemas.microsoft.com/office/powerpoint/2010/main" val="3960944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086600" cy="3170099"/>
          </a:xfrm>
          <a:prstGeom prst="rect">
            <a:avLst/>
          </a:prstGeom>
        </p:spPr>
        <p:txBody>
          <a:bodyPr wrap="square">
            <a:spAutoFit/>
          </a:bodyPr>
          <a:lstStyle/>
          <a:p>
            <a:r>
              <a:rPr lang="en-US" sz="2000" b="1" dirty="0" smtClean="0"/>
              <a:t>Maria </a:t>
            </a:r>
            <a:r>
              <a:rPr lang="en-US" sz="2000" b="1" dirty="0"/>
              <a:t>Clara </a:t>
            </a:r>
            <a:endParaRPr lang="en-PH" sz="2000" dirty="0"/>
          </a:p>
          <a:p>
            <a:r>
              <a:rPr lang="en-US" sz="2000" dirty="0"/>
              <a:t>“Yes,” sobbed the girl, “my father demands this sacrifice. He has loved me and cared for me when it was not his duty to do so, and I will pay this debt of gratitude to assure his peace, by means of this new relationship, but—” </a:t>
            </a:r>
            <a:endParaRPr lang="en-PH" sz="2000" dirty="0"/>
          </a:p>
          <a:p>
            <a:r>
              <a:rPr lang="en-US" sz="2000" dirty="0"/>
              <a:t>“But what?” </a:t>
            </a:r>
            <a:endParaRPr lang="en-PH" sz="2000" dirty="0"/>
          </a:p>
          <a:p>
            <a:r>
              <a:rPr lang="en-US" sz="2000" b="1" dirty="0" err="1"/>
              <a:t>Crisostomo</a:t>
            </a:r>
            <a:endParaRPr lang="en-PH" sz="2000" dirty="0"/>
          </a:p>
          <a:p>
            <a:r>
              <a:rPr lang="en-US" sz="2000" dirty="0"/>
              <a:t>“I will never forget the vows of faithfulness that I have made to you.” </a:t>
            </a:r>
            <a:endParaRPr lang="en-PH" sz="2000" dirty="0"/>
          </a:p>
          <a:p>
            <a:r>
              <a:rPr lang="en-US" sz="2000" dirty="0"/>
              <a:t>“What are you thinking of doing?” asked Ibarra, trying to read the look in her eyes. </a:t>
            </a:r>
            <a:endParaRPr lang="en-PH" sz="2000" dirty="0"/>
          </a:p>
        </p:txBody>
      </p:sp>
    </p:spTree>
    <p:extLst>
      <p:ext uri="{BB962C8B-B14F-4D97-AF65-F5344CB8AC3E}">
        <p14:creationId xmlns:p14="http://schemas.microsoft.com/office/powerpoint/2010/main" val="5358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858000" cy="3447098"/>
          </a:xfrm>
          <a:prstGeom prst="rect">
            <a:avLst/>
          </a:prstGeom>
        </p:spPr>
        <p:txBody>
          <a:bodyPr wrap="square">
            <a:spAutoFit/>
          </a:bodyPr>
          <a:lstStyle/>
          <a:p>
            <a:r>
              <a:rPr lang="en-US" sz="2000" b="1" dirty="0"/>
              <a:t>Maria Clara </a:t>
            </a:r>
            <a:endParaRPr lang="en-PH" sz="2000" dirty="0"/>
          </a:p>
          <a:p>
            <a:r>
              <a:rPr lang="en-US" sz="2000" dirty="0"/>
              <a:t>“The future is dark and my destiny is wrapped in gloom! I don’t know what I should do. But know, that I have loved but once and that without love I will never belong to any man. And you, what is going to become of you?” </a:t>
            </a:r>
            <a:endParaRPr lang="en-PH" sz="2000" dirty="0"/>
          </a:p>
          <a:p>
            <a:r>
              <a:rPr lang="en-US" sz="2000" dirty="0"/>
              <a:t>“I am only a fugitive, I am fleeing. In a little while my flight will have been discovered. Maria—” </a:t>
            </a:r>
            <a:endParaRPr lang="en-PH" sz="2000" dirty="0"/>
          </a:p>
          <a:p>
            <a:r>
              <a:rPr lang="en-US" sz="2000" dirty="0"/>
              <a:t>Maria Clara caught the youth’s head in her hands and kissed him repeatedly on the lips, embraced him, and drew abruptly away. “Go, go!” she cried. “Go, and farewell!” </a:t>
            </a:r>
            <a:endParaRPr lang="en-PH" sz="2000" dirty="0"/>
          </a:p>
          <a:p>
            <a:r>
              <a:rPr lang="en-US" dirty="0"/>
              <a:t> </a:t>
            </a:r>
            <a:endParaRPr lang="en-PH" dirty="0"/>
          </a:p>
        </p:txBody>
      </p:sp>
    </p:spTree>
    <p:extLst>
      <p:ext uri="{BB962C8B-B14F-4D97-AF65-F5344CB8AC3E}">
        <p14:creationId xmlns:p14="http://schemas.microsoft.com/office/powerpoint/2010/main" val="299817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239000" cy="4708981"/>
          </a:xfrm>
          <a:prstGeom prst="rect">
            <a:avLst/>
          </a:prstGeom>
        </p:spPr>
        <p:txBody>
          <a:bodyPr wrap="square">
            <a:spAutoFit/>
          </a:bodyPr>
          <a:lstStyle/>
          <a:p>
            <a:r>
              <a:rPr lang="en-US" sz="2000" b="1" dirty="0" err="1"/>
              <a:t>Alfarez</a:t>
            </a:r>
            <a:endParaRPr lang="en-PH" sz="2000" dirty="0"/>
          </a:p>
          <a:p>
            <a:r>
              <a:rPr lang="en-US" sz="2000" dirty="0"/>
              <a:t>“What did Don </a:t>
            </a:r>
            <a:r>
              <a:rPr lang="en-US" sz="2000" dirty="0" err="1"/>
              <a:t>Crisostomo</a:t>
            </a:r>
            <a:r>
              <a:rPr lang="en-US" sz="2000" dirty="0"/>
              <a:t> promise you for attacking the barracks?” </a:t>
            </a:r>
            <a:endParaRPr lang="en-PH" sz="2000" dirty="0"/>
          </a:p>
          <a:p>
            <a:r>
              <a:rPr lang="en-US" sz="2000" b="1" dirty="0" err="1"/>
              <a:t>Tarsilo</a:t>
            </a:r>
            <a:endParaRPr lang="en-PH" sz="2000" dirty="0"/>
          </a:p>
          <a:p>
            <a:r>
              <a:rPr lang="en-US" sz="2000" dirty="0"/>
              <a:t>“Don </a:t>
            </a:r>
            <a:r>
              <a:rPr lang="en-US" sz="2000" dirty="0" err="1"/>
              <a:t>Crisostomo</a:t>
            </a:r>
            <a:r>
              <a:rPr lang="en-US" sz="2000" dirty="0"/>
              <a:t> never had anything to do with us.” </a:t>
            </a:r>
            <a:endParaRPr lang="en-PH" sz="2000" dirty="0"/>
          </a:p>
          <a:p>
            <a:r>
              <a:rPr lang="en-US" sz="2000" b="1" dirty="0" err="1"/>
              <a:t>Alfarez</a:t>
            </a:r>
            <a:endParaRPr lang="en-PH" sz="2000" dirty="0"/>
          </a:p>
          <a:p>
            <a:r>
              <a:rPr lang="en-US" sz="2000" dirty="0"/>
              <a:t>“Don’t deny it! That’s why you tried to surprise us.” </a:t>
            </a:r>
            <a:endParaRPr lang="en-PH" sz="2000" dirty="0"/>
          </a:p>
          <a:p>
            <a:r>
              <a:rPr lang="en-US" sz="2000" b="1" dirty="0" err="1"/>
              <a:t>Tarsilo</a:t>
            </a:r>
            <a:endParaRPr lang="en-PH" sz="2000" dirty="0"/>
          </a:p>
          <a:p>
            <a:r>
              <a:rPr lang="en-US" sz="2000" dirty="0"/>
              <a:t>“You’re mistaken. You beat our father to death and we were avenging him, nothing more. Look for your two associates.” </a:t>
            </a:r>
            <a:endParaRPr lang="en-PH" sz="2000" dirty="0"/>
          </a:p>
          <a:p>
            <a:r>
              <a:rPr lang="en-US" sz="2000" b="1" dirty="0" err="1"/>
              <a:t>Alfarez</a:t>
            </a:r>
            <a:endParaRPr lang="en-PH" sz="2000" dirty="0"/>
          </a:p>
          <a:p>
            <a:r>
              <a:rPr lang="en-US" sz="2000" dirty="0"/>
              <a:t>“Do you know them?” </a:t>
            </a:r>
            <a:endParaRPr lang="en-PH" sz="2000" dirty="0"/>
          </a:p>
          <a:p>
            <a:r>
              <a:rPr lang="en-US" sz="2000" b="1" dirty="0" err="1"/>
              <a:t>Tarsilo</a:t>
            </a:r>
            <a:r>
              <a:rPr lang="en-US" sz="2000" b="1" dirty="0"/>
              <a:t> </a:t>
            </a:r>
            <a:endParaRPr lang="en-PH" sz="2000" dirty="0"/>
          </a:p>
          <a:p>
            <a:r>
              <a:rPr lang="en-US" sz="2000" dirty="0"/>
              <a:t> “Do you know them!" </a:t>
            </a:r>
            <a:endParaRPr lang="en-PH" sz="2000" dirty="0"/>
          </a:p>
          <a:p>
            <a:r>
              <a:rPr lang="en-US" sz="2000" b="1" dirty="0"/>
              <a:t>Padre </a:t>
            </a:r>
            <a:r>
              <a:rPr lang="en-US" sz="2000" b="1" dirty="0" err="1"/>
              <a:t>Salvi</a:t>
            </a:r>
            <a:r>
              <a:rPr lang="en-US" sz="2000" b="1" dirty="0"/>
              <a:t>.</a:t>
            </a:r>
            <a:endParaRPr lang="en-PH" sz="2000" dirty="0"/>
          </a:p>
          <a:p>
            <a:r>
              <a:rPr lang="en-US" sz="2000" dirty="0"/>
              <a:t> “Do you know this fellow?” </a:t>
            </a:r>
            <a:endParaRPr lang="en-PH" sz="2000" dirty="0"/>
          </a:p>
        </p:txBody>
      </p:sp>
    </p:spTree>
    <p:extLst>
      <p:ext uri="{BB962C8B-B14F-4D97-AF65-F5344CB8AC3E}">
        <p14:creationId xmlns:p14="http://schemas.microsoft.com/office/powerpoint/2010/main" val="412361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162800" cy="2862322"/>
          </a:xfrm>
          <a:prstGeom prst="rect">
            <a:avLst/>
          </a:prstGeom>
        </p:spPr>
        <p:txBody>
          <a:bodyPr wrap="square">
            <a:spAutoFit/>
          </a:bodyPr>
          <a:lstStyle/>
          <a:p>
            <a:r>
              <a:rPr lang="en-US" sz="2000" b="1" dirty="0" err="1" smtClean="0"/>
              <a:t>Tarsilo</a:t>
            </a:r>
            <a:r>
              <a:rPr lang="en-US" sz="2000" b="1" dirty="0" smtClean="0"/>
              <a:t> </a:t>
            </a:r>
            <a:endParaRPr lang="en-PH" sz="2000" dirty="0" smtClean="0"/>
          </a:p>
          <a:p>
            <a:r>
              <a:rPr lang="en-US" sz="2000" dirty="0" smtClean="0"/>
              <a:t>“This is the first time that I’ve ever seen him,”  </a:t>
            </a:r>
            <a:endParaRPr lang="en-PH" sz="2000" dirty="0" smtClean="0"/>
          </a:p>
          <a:p>
            <a:r>
              <a:rPr lang="en-US" sz="2000" dirty="0" smtClean="0"/>
              <a:t>The </a:t>
            </a:r>
            <a:r>
              <a:rPr lang="en-US" sz="2000" dirty="0" err="1" smtClean="0"/>
              <a:t>alferez</a:t>
            </a:r>
            <a:r>
              <a:rPr lang="en-US" sz="2000" dirty="0" smtClean="0"/>
              <a:t> struck him with his fist and kicked him. “Tie him to the bench!” </a:t>
            </a:r>
            <a:endParaRPr lang="en-PH" sz="2000" dirty="0" smtClean="0"/>
          </a:p>
          <a:p>
            <a:r>
              <a:rPr lang="en-US" sz="2000" dirty="0" smtClean="0"/>
              <a:t>Without taking off the handcuffs, which were covered with blood, they tied him to a wooden bench. The wretched boy looked about him as if seeking something and noticed Doña </a:t>
            </a:r>
            <a:r>
              <a:rPr lang="en-US" sz="2000" dirty="0" err="1" smtClean="0"/>
              <a:t>Consolacion</a:t>
            </a:r>
            <a:r>
              <a:rPr lang="en-US" sz="2000" dirty="0" smtClean="0"/>
              <a:t>, at sight of whom he smiled sardonically. In surprise the bystanders followed his glance and saw the </a:t>
            </a:r>
            <a:r>
              <a:rPr lang="en-US" sz="2000" dirty="0" err="1" smtClean="0"/>
              <a:t>señora</a:t>
            </a:r>
            <a:r>
              <a:rPr lang="en-US" sz="2000" dirty="0" smtClean="0"/>
              <a:t>, who was lightly gnawing at her lips. </a:t>
            </a:r>
            <a:endParaRPr lang="en-PH" sz="2000" dirty="0"/>
          </a:p>
        </p:txBody>
      </p:sp>
    </p:spTree>
    <p:extLst>
      <p:ext uri="{BB962C8B-B14F-4D97-AF65-F5344CB8AC3E}">
        <p14:creationId xmlns:p14="http://schemas.microsoft.com/office/powerpoint/2010/main" val="335583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09" y="990600"/>
            <a:ext cx="7287491" cy="2862322"/>
          </a:xfrm>
          <a:prstGeom prst="rect">
            <a:avLst/>
          </a:prstGeom>
        </p:spPr>
        <p:txBody>
          <a:bodyPr wrap="square">
            <a:spAutoFit/>
          </a:bodyPr>
          <a:lstStyle/>
          <a:p>
            <a:r>
              <a:rPr lang="en-US" sz="2000" b="1" dirty="0" err="1"/>
              <a:t>Tarsilo</a:t>
            </a:r>
            <a:endParaRPr lang="en-PH" sz="2000" dirty="0"/>
          </a:p>
          <a:p>
            <a:r>
              <a:rPr lang="en-US" sz="2000" dirty="0"/>
              <a:t>“I’ve never seen an uglier woman!"</a:t>
            </a:r>
            <a:endParaRPr lang="en-PH" sz="2000" dirty="0"/>
          </a:p>
          <a:p>
            <a:r>
              <a:rPr lang="en-US" sz="2000" dirty="0"/>
              <a:t>Meanwhile, the scene in the hall continued. The wretched boy, overcome with pain, silently waited for his executioners to become weary. At last the panting soldier let his arm fall, and the </a:t>
            </a:r>
            <a:r>
              <a:rPr lang="en-US" sz="2000" dirty="0" err="1"/>
              <a:t>alferez</a:t>
            </a:r>
            <a:r>
              <a:rPr lang="en-US" sz="2000" dirty="0"/>
              <a:t>, pale with anger and astonishment, made a sign for them to untie him. Doña </a:t>
            </a:r>
            <a:r>
              <a:rPr lang="en-US" sz="2000" dirty="0" err="1"/>
              <a:t>Consolacion</a:t>
            </a:r>
            <a:r>
              <a:rPr lang="en-US" sz="2000" dirty="0"/>
              <a:t> then arose and murmured a few words into the ear of her husband, who nodded his head in understanding. </a:t>
            </a:r>
            <a:endParaRPr lang="en-PH" sz="2000" dirty="0"/>
          </a:p>
          <a:p>
            <a:r>
              <a:rPr lang="en-US" sz="2000" dirty="0"/>
              <a:t>“To the well with him!” he ordered. </a:t>
            </a:r>
            <a:endParaRPr lang="en-PH" sz="2000" dirty="0"/>
          </a:p>
        </p:txBody>
      </p:sp>
    </p:spTree>
    <p:extLst>
      <p:ext uri="{BB962C8B-B14F-4D97-AF65-F5344CB8AC3E}">
        <p14:creationId xmlns:p14="http://schemas.microsoft.com/office/powerpoint/2010/main" val="170205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239000" cy="5016758"/>
          </a:xfrm>
          <a:prstGeom prst="rect">
            <a:avLst/>
          </a:prstGeom>
        </p:spPr>
        <p:txBody>
          <a:bodyPr wrap="square">
            <a:spAutoFit/>
          </a:bodyPr>
          <a:lstStyle/>
          <a:p>
            <a:r>
              <a:rPr lang="en-US" sz="2000" b="1" dirty="0" err="1"/>
              <a:t>Directorcillo</a:t>
            </a:r>
            <a:r>
              <a:rPr lang="en-US" sz="2000" b="1" dirty="0"/>
              <a:t> </a:t>
            </a:r>
            <a:endParaRPr lang="en-PH" sz="2000" dirty="0"/>
          </a:p>
          <a:p>
            <a:r>
              <a:rPr lang="en-US" sz="2000" dirty="0"/>
              <a:t>"Talk now,”.</a:t>
            </a:r>
            <a:endParaRPr lang="en-PH" sz="2000" dirty="0"/>
          </a:p>
          <a:p>
            <a:r>
              <a:rPr lang="en-US" sz="2000" dirty="0"/>
              <a:t>“They’ll hang you anyhow. You’ll at least die without suffering so much.” </a:t>
            </a:r>
            <a:endParaRPr lang="en-PH" sz="2000" dirty="0"/>
          </a:p>
          <a:p>
            <a:r>
              <a:rPr lang="en-US" sz="2000" dirty="0"/>
              <a:t>“You’ll come out of this only to die,” added a </a:t>
            </a:r>
            <a:r>
              <a:rPr lang="en-US" sz="2000" dirty="0" err="1"/>
              <a:t>cuadrillero</a:t>
            </a:r>
            <a:r>
              <a:rPr lang="en-US" sz="2000" dirty="0"/>
              <a:t>. </a:t>
            </a:r>
            <a:endParaRPr lang="en-PH" sz="2000" dirty="0"/>
          </a:p>
          <a:p>
            <a:r>
              <a:rPr lang="en-US" sz="2000" b="1" dirty="0" err="1"/>
              <a:t>Tarsilo</a:t>
            </a:r>
            <a:r>
              <a:rPr lang="en-US" sz="2000" dirty="0"/>
              <a:t> hung with his long hair streaming down and his eyes half closed. </a:t>
            </a:r>
            <a:endParaRPr lang="en-PH" sz="2000" dirty="0"/>
          </a:p>
          <a:p>
            <a:r>
              <a:rPr lang="en-US" sz="2000" b="1" dirty="0" err="1"/>
              <a:t>Tarsilo</a:t>
            </a:r>
            <a:endParaRPr lang="en-PH" sz="2000" dirty="0"/>
          </a:p>
          <a:p>
            <a:r>
              <a:rPr lang="en-US" sz="2000" dirty="0"/>
              <a:t>“If you are Christians, if you have any heart,” </a:t>
            </a:r>
            <a:endParaRPr lang="en-PH" sz="2000" dirty="0"/>
          </a:p>
          <a:p>
            <a:r>
              <a:rPr lang="en-US" sz="2000" dirty="0"/>
              <a:t> “let me down quickly or make my head strike against the sides so that I’ll die. </a:t>
            </a:r>
            <a:endParaRPr lang="en-PH" sz="2000" dirty="0"/>
          </a:p>
          <a:p>
            <a:r>
              <a:rPr lang="en-US" sz="2000" dirty="0"/>
              <a:t>God will reward you for this good deed—perhaps some day you may be as I am!” </a:t>
            </a:r>
            <a:endParaRPr lang="en-PH" sz="2000" dirty="0"/>
          </a:p>
          <a:p>
            <a:r>
              <a:rPr lang="en-US" sz="2000" dirty="0" err="1"/>
              <a:t>Alferez</a:t>
            </a:r>
            <a:r>
              <a:rPr lang="en-US" sz="2000" dirty="0"/>
              <a:t> returned, watch in hand, to superintend the lowering. </a:t>
            </a:r>
            <a:endParaRPr lang="en-PH" sz="2000" dirty="0"/>
          </a:p>
          <a:p>
            <a:r>
              <a:rPr lang="en-US" sz="2000" dirty="0"/>
              <a:t>“Slowly, slowly!” cried Doña </a:t>
            </a:r>
            <a:r>
              <a:rPr lang="en-US" sz="2000" dirty="0" err="1"/>
              <a:t>Consolacion</a:t>
            </a:r>
            <a:r>
              <a:rPr lang="en-US" sz="2000" dirty="0"/>
              <a:t>, as she kept her gaze fixed on the wretch. “Be careful!” </a:t>
            </a:r>
            <a:endParaRPr lang="en-PH" sz="2000" dirty="0"/>
          </a:p>
        </p:txBody>
      </p:sp>
    </p:spTree>
    <p:extLst>
      <p:ext uri="{BB962C8B-B14F-4D97-AF65-F5344CB8AC3E}">
        <p14:creationId xmlns:p14="http://schemas.microsoft.com/office/powerpoint/2010/main" val="69144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239000" cy="4093428"/>
          </a:xfrm>
          <a:prstGeom prst="rect">
            <a:avLst/>
          </a:prstGeom>
        </p:spPr>
        <p:txBody>
          <a:bodyPr wrap="square">
            <a:spAutoFit/>
          </a:bodyPr>
          <a:lstStyle/>
          <a:p>
            <a:pPr lvl="0"/>
            <a:r>
              <a:rPr lang="en-US" sz="2000" dirty="0">
                <a:solidFill>
                  <a:prstClr val="black"/>
                </a:solidFill>
              </a:rPr>
              <a:t>The well-sweep moved gently downwards. </a:t>
            </a:r>
            <a:r>
              <a:rPr lang="en-US" sz="2000" dirty="0" err="1">
                <a:solidFill>
                  <a:prstClr val="black"/>
                </a:solidFill>
              </a:rPr>
              <a:t>Tarsilo</a:t>
            </a:r>
            <a:r>
              <a:rPr lang="en-US" sz="2000" dirty="0">
                <a:solidFill>
                  <a:prstClr val="black"/>
                </a:solidFill>
              </a:rPr>
              <a:t> rubbed against the jutting stones and filthy weeds that grew in the crevices. Then the sweep stopped while the </a:t>
            </a:r>
            <a:r>
              <a:rPr lang="en-US" sz="2000" dirty="0" err="1">
                <a:solidFill>
                  <a:prstClr val="black"/>
                </a:solidFill>
              </a:rPr>
              <a:t>alferez</a:t>
            </a:r>
            <a:r>
              <a:rPr lang="en-US" sz="2000" dirty="0">
                <a:solidFill>
                  <a:prstClr val="black"/>
                </a:solidFill>
              </a:rPr>
              <a:t> counted the seconds. </a:t>
            </a:r>
            <a:endParaRPr lang="en-US" sz="2000" b="1" dirty="0" smtClean="0"/>
          </a:p>
          <a:p>
            <a:r>
              <a:rPr lang="en-US" sz="2000" b="1" dirty="0" err="1" smtClean="0"/>
              <a:t>Alfarez</a:t>
            </a:r>
            <a:endParaRPr lang="en-PH" sz="2000" dirty="0"/>
          </a:p>
          <a:p>
            <a:r>
              <a:rPr lang="en-US" sz="2000" dirty="0"/>
              <a:t>“Lift him up!” he ordered, at the end of a half-minute. </a:t>
            </a:r>
            <a:endParaRPr lang="en-PH" sz="2000" dirty="0"/>
          </a:p>
          <a:p>
            <a:r>
              <a:rPr lang="en-US" sz="2000" dirty="0"/>
              <a:t>“Will you talk?”</a:t>
            </a:r>
            <a:endParaRPr lang="en-PH" sz="2000" dirty="0"/>
          </a:p>
          <a:p>
            <a:r>
              <a:rPr lang="en-US" sz="2000" b="1" dirty="0" err="1"/>
              <a:t>Tarsilo</a:t>
            </a:r>
            <a:endParaRPr lang="en-PH" sz="2000" dirty="0"/>
          </a:p>
          <a:p>
            <a:r>
              <a:rPr lang="en-US" sz="2000" dirty="0"/>
              <a:t>“Take care of my sister,” </a:t>
            </a:r>
            <a:endParaRPr lang="en-PH" sz="2000" dirty="0"/>
          </a:p>
          <a:p>
            <a:r>
              <a:rPr lang="en-US" sz="2000" b="1" dirty="0" err="1"/>
              <a:t>Alfarez</a:t>
            </a:r>
            <a:endParaRPr lang="en-PH" sz="2000" dirty="0"/>
          </a:p>
          <a:p>
            <a:r>
              <a:rPr lang="en-US" sz="2000" dirty="0"/>
              <a:t> “Are you going to talk?” </a:t>
            </a:r>
            <a:endParaRPr lang="en-PH" sz="2000" dirty="0"/>
          </a:p>
          <a:p>
            <a:r>
              <a:rPr lang="en-US" sz="2000" dirty="0"/>
              <a:t>The other prisoner, who had watched this scene, sweating and trembling, now stared like a lunatic in all directions. The </a:t>
            </a:r>
            <a:r>
              <a:rPr lang="en-US" sz="2000" dirty="0" err="1"/>
              <a:t>alferez</a:t>
            </a:r>
            <a:r>
              <a:rPr lang="en-US" sz="2000" dirty="0"/>
              <a:t> ordered the </a:t>
            </a:r>
            <a:r>
              <a:rPr lang="en-US" sz="2000" dirty="0" err="1"/>
              <a:t>directorcillo</a:t>
            </a:r>
            <a:r>
              <a:rPr lang="en-US" sz="2000" dirty="0"/>
              <a:t> to question him. </a:t>
            </a:r>
            <a:endParaRPr lang="en-PH" sz="2000" dirty="0"/>
          </a:p>
        </p:txBody>
      </p:sp>
    </p:spTree>
    <p:extLst>
      <p:ext uri="{BB962C8B-B14F-4D97-AF65-F5344CB8AC3E}">
        <p14:creationId xmlns:p14="http://schemas.microsoft.com/office/powerpoint/2010/main" val="17438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315200" cy="4678204"/>
          </a:xfrm>
          <a:prstGeom prst="rect">
            <a:avLst/>
          </a:prstGeom>
        </p:spPr>
        <p:txBody>
          <a:bodyPr wrap="square">
            <a:spAutoFit/>
          </a:bodyPr>
          <a:lstStyle/>
          <a:p>
            <a:r>
              <a:rPr lang="en-US" sz="2000" b="1" dirty="0" err="1"/>
              <a:t>Andong</a:t>
            </a:r>
            <a:endParaRPr lang="en-PH" sz="2000" dirty="0"/>
          </a:p>
          <a:p>
            <a:r>
              <a:rPr lang="en-US" sz="2000" dirty="0"/>
              <a:t>“Sir, sir,” he groaned, “I’ll tell everything you want me to.” </a:t>
            </a:r>
            <a:endParaRPr lang="en-PH" sz="2000" dirty="0"/>
          </a:p>
          <a:p>
            <a:r>
              <a:rPr lang="en-US" sz="2000" b="1" dirty="0" err="1"/>
              <a:t>Directorcillo</a:t>
            </a:r>
            <a:r>
              <a:rPr lang="en-US" sz="2000" b="1" dirty="0"/>
              <a:t> </a:t>
            </a:r>
            <a:endParaRPr lang="en-PH" sz="2000" dirty="0"/>
          </a:p>
          <a:p>
            <a:r>
              <a:rPr lang="en-US" sz="2000" dirty="0"/>
              <a:t>“Good! Let’s see, what’s your name?” </a:t>
            </a:r>
            <a:endParaRPr lang="en-PH" sz="2000" dirty="0"/>
          </a:p>
          <a:p>
            <a:r>
              <a:rPr lang="en-US" sz="2000" b="1" dirty="0" err="1"/>
              <a:t>Andong</a:t>
            </a:r>
            <a:endParaRPr lang="en-PH" sz="2000" dirty="0"/>
          </a:p>
          <a:p>
            <a:r>
              <a:rPr lang="en-US" sz="2000" dirty="0"/>
              <a:t>“</a:t>
            </a:r>
            <a:r>
              <a:rPr lang="en-US" sz="2000" dirty="0" err="1"/>
              <a:t>Andong</a:t>
            </a:r>
            <a:r>
              <a:rPr lang="en-US" sz="2000" dirty="0"/>
              <a:t>, sir!” </a:t>
            </a:r>
            <a:endParaRPr lang="en-PH" sz="2000" dirty="0"/>
          </a:p>
          <a:p>
            <a:r>
              <a:rPr lang="en-US" sz="2000" b="1" dirty="0" err="1"/>
              <a:t>Directorcillo</a:t>
            </a:r>
            <a:endParaRPr lang="en-PH" sz="2000" dirty="0"/>
          </a:p>
          <a:p>
            <a:r>
              <a:rPr lang="en-US" sz="2000" dirty="0"/>
              <a:t>“Bernardo—Leonardo—Ricardo—Eduardo—Gerardo—or what?” </a:t>
            </a:r>
            <a:endParaRPr lang="en-PH" sz="2000" dirty="0"/>
          </a:p>
          <a:p>
            <a:r>
              <a:rPr lang="en-US" sz="2000" b="1" dirty="0" err="1"/>
              <a:t>Andong</a:t>
            </a:r>
            <a:endParaRPr lang="en-PH" sz="2000" dirty="0"/>
          </a:p>
          <a:p>
            <a:r>
              <a:rPr lang="en-US" sz="2000" dirty="0"/>
              <a:t>“</a:t>
            </a:r>
            <a:r>
              <a:rPr lang="en-US" sz="2000" dirty="0" err="1"/>
              <a:t>Andong</a:t>
            </a:r>
            <a:r>
              <a:rPr lang="en-US" sz="2000" dirty="0"/>
              <a:t>, sir!” repeated the imbecile. </a:t>
            </a:r>
            <a:endParaRPr lang="en-PH" sz="2000" dirty="0"/>
          </a:p>
          <a:p>
            <a:r>
              <a:rPr lang="en-US" sz="2000" b="1" dirty="0" err="1"/>
              <a:t>Directorcillo</a:t>
            </a:r>
            <a:endParaRPr lang="en-PH" sz="2000" dirty="0"/>
          </a:p>
          <a:p>
            <a:r>
              <a:rPr lang="en-US" sz="2000" dirty="0"/>
              <a:t>“What name have you that is added to the name </a:t>
            </a:r>
            <a:r>
              <a:rPr lang="en-US" sz="2000" dirty="0" err="1"/>
              <a:t>Andong</a:t>
            </a:r>
            <a:r>
              <a:rPr lang="en-US" sz="2000" dirty="0"/>
              <a:t>?” </a:t>
            </a:r>
            <a:endParaRPr lang="en-US" sz="2000" dirty="0" smtClean="0"/>
          </a:p>
          <a:p>
            <a:r>
              <a:rPr lang="en-US" sz="2000" b="1" dirty="0" err="1"/>
              <a:t>Andong</a:t>
            </a:r>
            <a:endParaRPr lang="en-PH" sz="2000" dirty="0"/>
          </a:p>
          <a:p>
            <a:r>
              <a:rPr lang="en-US" sz="2000" dirty="0"/>
              <a:t>“Ah, sir! </a:t>
            </a:r>
            <a:r>
              <a:rPr lang="en-US" sz="2000" dirty="0" err="1"/>
              <a:t>Andong</a:t>
            </a:r>
            <a:r>
              <a:rPr lang="en-US" sz="2000" dirty="0"/>
              <a:t> the Witless, sir!”</a:t>
            </a:r>
            <a:r>
              <a:rPr lang="en-US" dirty="0"/>
              <a:t> </a:t>
            </a:r>
            <a:endParaRPr lang="en-PH" dirty="0"/>
          </a:p>
          <a:p>
            <a:endParaRPr lang="en-PH" dirty="0"/>
          </a:p>
        </p:txBody>
      </p:sp>
    </p:spTree>
    <p:extLst>
      <p:ext uri="{BB962C8B-B14F-4D97-AF65-F5344CB8AC3E}">
        <p14:creationId xmlns:p14="http://schemas.microsoft.com/office/powerpoint/2010/main" val="3538429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257</TotalTime>
  <Words>3069</Words>
  <Application>Microsoft Office PowerPoint</Application>
  <PresentationFormat>On-screen Show (4:3)</PresentationFormat>
  <Paragraphs>312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leajhade</dc:creator>
  <cp:lastModifiedBy>leajhade</cp:lastModifiedBy>
  <cp:revision>16</cp:revision>
  <dcterms:created xsi:type="dcterms:W3CDTF">2013-12-10T09:09:45Z</dcterms:created>
  <dcterms:modified xsi:type="dcterms:W3CDTF">2013-12-11T19:00:26Z</dcterms:modified>
</cp:coreProperties>
</file>